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3"/>
  </p:notesMasterIdLst>
  <p:sldIdLst>
    <p:sldId id="303" r:id="rId2"/>
    <p:sldId id="256" r:id="rId3"/>
    <p:sldId id="304" r:id="rId4"/>
    <p:sldId id="305" r:id="rId5"/>
    <p:sldId id="257" r:id="rId6"/>
    <p:sldId id="279" r:id="rId7"/>
    <p:sldId id="258" r:id="rId8"/>
    <p:sldId id="259" r:id="rId9"/>
    <p:sldId id="261" r:id="rId10"/>
    <p:sldId id="301" r:id="rId11"/>
    <p:sldId id="265" r:id="rId12"/>
    <p:sldId id="264" r:id="rId13"/>
    <p:sldId id="266" r:id="rId14"/>
    <p:sldId id="267" r:id="rId15"/>
    <p:sldId id="306" r:id="rId16"/>
    <p:sldId id="280" r:id="rId17"/>
    <p:sldId id="307" r:id="rId18"/>
    <p:sldId id="308" r:id="rId19"/>
    <p:sldId id="309" r:id="rId20"/>
    <p:sldId id="317" r:id="rId21"/>
    <p:sldId id="315" r:id="rId22"/>
    <p:sldId id="316" r:id="rId23"/>
    <p:sldId id="311" r:id="rId24"/>
    <p:sldId id="312" r:id="rId25"/>
    <p:sldId id="276" r:id="rId26"/>
    <p:sldId id="277" r:id="rId27"/>
    <p:sldId id="314" r:id="rId28"/>
    <p:sldId id="318" r:id="rId29"/>
    <p:sldId id="319" r:id="rId30"/>
    <p:sldId id="320" r:id="rId31"/>
    <p:sldId id="321" r:id="rId32"/>
  </p:sldIdLst>
  <p:sldSz cx="9144000" cy="5143500" type="screen16x9"/>
  <p:notesSz cx="6858000" cy="9144000"/>
  <p:embeddedFontLst>
    <p:embeddedFont>
      <p:font typeface="Georgia" panose="02040502050405020303" pitchFamily="18"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1pPr>
    <a:lvl2pPr marR="0" lvl="1"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2pPr>
    <a:lvl3pPr marR="0" lvl="2"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3pPr>
    <a:lvl4pPr marR="0" lvl="3"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4pPr>
    <a:lvl5pPr marR="0" lvl="4"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5pPr>
    <a:lvl6pPr marR="0" lvl="5"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6pPr>
    <a:lvl7pPr marR="0" lvl="6"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7pPr>
    <a:lvl8pPr marR="0" lvl="7"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8pPr>
    <a:lvl9pPr marR="0" lvl="8"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9pPr>
  </p:defaultTextStyle>
  <p:extLst>
    <p:ext uri="{EFAFB233-063F-42B5-8137-9DF3F51BA10A}">
      <p15:sldGuideLst xmlns:p15="http://schemas.microsoft.com/office/powerpoint/2012/main">
        <p15:guide id="1" orient="horz" pos="1602">
          <p15:clr>
            <a:srgbClr val="A4A3A4"/>
          </p15:clr>
        </p15:guide>
        <p15:guide id="2" pos="28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630"/>
    <a:srgbClr val="046296"/>
    <a:srgbClr val="5692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5"/>
  </p:normalViewPr>
  <p:slideViewPr>
    <p:cSldViewPr snapToGrid="0">
      <p:cViewPr>
        <p:scale>
          <a:sx n="149" d="100"/>
          <a:sy n="149" d="100"/>
        </p:scale>
        <p:origin x="560" y="384"/>
      </p:cViewPr>
      <p:guideLst>
        <p:guide orient="horz" pos="1602"/>
        <p:guide pos="28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1pPr>
    <a:lvl2pPr marR="0" lvl="1"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2pPr>
    <a:lvl3pPr marR="0" lvl="2"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3pPr>
    <a:lvl4pPr marR="0" lvl="3"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4pPr>
    <a:lvl5pPr marR="0" lvl="4"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5pPr>
    <a:lvl6pPr marR="0" lvl="5"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6pPr>
    <a:lvl7pPr marR="0" lvl="6"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7pPr>
    <a:lvl8pPr marR="0" lvl="7"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8pPr>
    <a:lvl9pPr marR="0" lvl="8"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b99cb55c7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99cb55c7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6943a550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6943a550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6942cb965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6942cb965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878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32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821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3858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492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803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98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065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405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857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b99cb55c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b99cb55c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b99cb55c7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b99cb55c7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734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345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616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022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04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24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6942cb96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6942cb96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b99cb55c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b99cb55c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6942cb965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6942cb965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942cb965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942cb96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9c43ab1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9c43ab1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1pPr>
      <a:lvl2pPr marR="0" lvl="1"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2pPr>
      <a:lvl3pPr marR="0" lvl="2"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3pPr>
      <a:lvl4pPr marR="0" lvl="3"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4pPr>
      <a:lvl5pPr marR="0" lvl="4"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5pPr>
      <a:lvl6pPr marR="0" lvl="5"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6pPr>
      <a:lvl7pPr marR="0" lvl="6"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7pPr>
      <a:lvl8pPr marR="0" lvl="7"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8pPr>
      <a:lvl9pPr marR="0" lvl="8"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1pPr>
      <a:lvl2pPr marR="0" lvl="1"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2pPr>
      <a:lvl3pPr marR="0" lvl="2"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3pPr>
      <a:lvl4pPr marR="0" lvl="3"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4pPr>
      <a:lvl5pPr marR="0" lvl="4"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5pPr>
      <a:lvl6pPr marR="0" lvl="5"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6pPr>
      <a:lvl7pPr marR="0" lvl="6"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7pPr>
      <a:lvl8pPr marR="0" lvl="7"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8pPr>
      <a:lvl9pPr marR="0" lvl="8"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1pPr>
      <a:lvl2pPr marR="0" lvl="1"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2pPr>
      <a:lvl3pPr marR="0" lvl="2"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3pPr>
      <a:lvl4pPr marR="0" lvl="3"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4pPr>
      <a:lvl5pPr marR="0" lvl="4"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5pPr>
      <a:lvl6pPr marR="0" lvl="5"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6pPr>
      <a:lvl7pPr marR="0" lvl="6"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7pPr>
      <a:lvl8pPr marR="0" lvl="7"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8pPr>
      <a:lvl9pPr marR="0" lvl="8" algn="l" rtl="0">
        <a:lnSpc>
          <a:spcPct val="100000"/>
        </a:lnSpc>
        <a:spcBef>
          <a:spcPts val="0"/>
        </a:spcBef>
        <a:spcAft>
          <a:spcPts val="0"/>
        </a:spcAft>
        <a:buClr>
          <a:srgbClr val="000000"/>
        </a:buClr>
        <a:buFont typeface="Arial" panose="02080604020202020204" charset="0"/>
        <a:defRPr sz="1400" b="0" i="0" u="none" strike="noStrike" cap="none">
          <a:solidFill>
            <a:srgbClr val="000000"/>
          </a:solidFill>
          <a:latin typeface="Arial" panose="02080604020202020204" charset="0"/>
          <a:ea typeface="Arial" panose="02080604020202020204" charset="0"/>
          <a:cs typeface="Arial" panose="02080604020202020204" charset="0"/>
          <a:sym typeface="Arial" panose="02080604020202020204" charset="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72E881-2E05-33CC-645F-F3F403D9F683}"/>
              </a:ext>
            </a:extLst>
          </p:cNvPr>
          <p:cNvSpPr/>
          <p:nvPr/>
        </p:nvSpPr>
        <p:spPr>
          <a:xfrm>
            <a:off x="5110843" y="2334448"/>
            <a:ext cx="1808390" cy="3558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pic>
        <p:nvPicPr>
          <p:cNvPr id="5" name="Picture 4">
            <a:extLst>
              <a:ext uri="{FF2B5EF4-FFF2-40B4-BE49-F238E27FC236}">
                <a16:creationId xmlns:a16="http://schemas.microsoft.com/office/drawing/2014/main" id="{B8F26132-C890-6967-6421-BA99B6588581}"/>
              </a:ext>
            </a:extLst>
          </p:cNvPr>
          <p:cNvPicPr>
            <a:picLocks noChangeAspect="1"/>
          </p:cNvPicPr>
          <p:nvPr/>
        </p:nvPicPr>
        <p:blipFill>
          <a:blip r:embed="rId2"/>
          <a:stretch>
            <a:fillRect/>
          </a:stretch>
        </p:blipFill>
        <p:spPr>
          <a:xfrm>
            <a:off x="3738101" y="2243004"/>
            <a:ext cx="1667799" cy="1667799"/>
          </a:xfrm>
          <a:prstGeom prst="rect">
            <a:avLst/>
          </a:prstGeom>
        </p:spPr>
      </p:pic>
      <p:sp>
        <p:nvSpPr>
          <p:cNvPr id="6" name="TextBox 5">
            <a:extLst>
              <a:ext uri="{FF2B5EF4-FFF2-40B4-BE49-F238E27FC236}">
                <a16:creationId xmlns:a16="http://schemas.microsoft.com/office/drawing/2014/main" id="{717C68A3-89C0-09AB-4FAA-CC66BDFDBF0F}"/>
              </a:ext>
            </a:extLst>
          </p:cNvPr>
          <p:cNvSpPr txBox="1"/>
          <p:nvPr/>
        </p:nvSpPr>
        <p:spPr>
          <a:xfrm>
            <a:off x="2332208" y="1715030"/>
            <a:ext cx="4215972" cy="253916"/>
          </a:xfrm>
          <a:prstGeom prst="rect">
            <a:avLst/>
          </a:prstGeom>
          <a:noFill/>
        </p:spPr>
        <p:txBody>
          <a:bodyPr wrap="square" rtlCol="0">
            <a:spAutoFit/>
          </a:bodyPr>
          <a:lstStyle/>
          <a:p>
            <a:pPr algn="ctr"/>
            <a:r>
              <a:rPr lang="en-US" sz="1050" b="1" i="1">
                <a:latin typeface="Times New Roman" panose="02020603050405020304" pitchFamily="18" charset="0"/>
                <a:cs typeface="Times New Roman" panose="02020603050405020304" pitchFamily="18" charset="0"/>
              </a:rPr>
              <a:t>in</a:t>
            </a:r>
            <a:endParaRPr lang="en-IN" sz="1050" b="1" i="1">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5755579-2788-ACB0-979C-5E5177E8A30D}"/>
              </a:ext>
            </a:extLst>
          </p:cNvPr>
          <p:cNvSpPr txBox="1"/>
          <p:nvPr/>
        </p:nvSpPr>
        <p:spPr>
          <a:xfrm>
            <a:off x="2464014" y="465817"/>
            <a:ext cx="4215972" cy="253916"/>
          </a:xfrm>
          <a:prstGeom prst="rect">
            <a:avLst/>
          </a:prstGeom>
          <a:noFill/>
        </p:spPr>
        <p:txBody>
          <a:bodyPr wrap="square" rtlCol="0">
            <a:spAutoFit/>
          </a:bodyPr>
          <a:lstStyle/>
          <a:p>
            <a:pPr algn="ctr"/>
            <a:r>
              <a:rPr lang="en-US" sz="1050" i="1">
                <a:latin typeface="Times New Roman" panose="02020603050405020304" pitchFamily="18" charset="0"/>
                <a:cs typeface="Times New Roman" panose="02020603050405020304" pitchFamily="18" charset="0"/>
              </a:rPr>
              <a:t>A</a:t>
            </a:r>
            <a:endParaRPr lang="en-IN" sz="1050" i="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13BAC17-7182-B01A-A6BE-277A86EAF223}"/>
              </a:ext>
            </a:extLst>
          </p:cNvPr>
          <p:cNvSpPr txBox="1"/>
          <p:nvPr/>
        </p:nvSpPr>
        <p:spPr>
          <a:xfrm>
            <a:off x="2464014" y="678676"/>
            <a:ext cx="4215972" cy="230832"/>
          </a:xfrm>
          <a:prstGeom prst="rect">
            <a:avLst/>
          </a:prstGeom>
          <a:noFill/>
        </p:spPr>
        <p:txBody>
          <a:bodyPr wrap="square" lIns="68580" tIns="34290" rIns="68580" bIns="34290" rtlCol="0" anchor="t">
            <a:spAutoFit/>
          </a:bodyPr>
          <a:lstStyle/>
          <a:p>
            <a:pPr algn="ctr"/>
            <a:r>
              <a:rPr lang="en-US" sz="1050" b="1" i="1" dirty="0">
                <a:latin typeface="Times New Roman"/>
                <a:cs typeface="Times New Roman"/>
              </a:rPr>
              <a:t>Internship Project Presentation</a:t>
            </a:r>
            <a:endParaRPr lang="en-IN" sz="1050" b="1" i="1" dirty="0">
              <a:latin typeface="Times New Roman"/>
              <a:cs typeface="Times New Roman"/>
            </a:endParaRPr>
          </a:p>
        </p:txBody>
      </p:sp>
      <p:sp>
        <p:nvSpPr>
          <p:cNvPr id="9" name="TextBox 8">
            <a:extLst>
              <a:ext uri="{FF2B5EF4-FFF2-40B4-BE49-F238E27FC236}">
                <a16:creationId xmlns:a16="http://schemas.microsoft.com/office/drawing/2014/main" id="{E716F949-009D-C44A-171D-5380735E07DC}"/>
              </a:ext>
            </a:extLst>
          </p:cNvPr>
          <p:cNvSpPr txBox="1"/>
          <p:nvPr/>
        </p:nvSpPr>
        <p:spPr>
          <a:xfrm>
            <a:off x="2464014" y="893871"/>
            <a:ext cx="4215972" cy="577081"/>
          </a:xfrm>
          <a:prstGeom prst="rect">
            <a:avLst/>
          </a:prstGeom>
          <a:noFill/>
        </p:spPr>
        <p:txBody>
          <a:bodyPr wrap="square" rtlCol="0">
            <a:spAutoFit/>
          </a:bodyPr>
          <a:lstStyle/>
          <a:p>
            <a:pPr algn="ctr"/>
            <a:r>
              <a:rPr lang="en-US" sz="1050" i="1">
                <a:latin typeface="Times New Roman" panose="02020603050405020304" pitchFamily="18" charset="0"/>
                <a:cs typeface="Times New Roman" panose="02020603050405020304" pitchFamily="18" charset="0"/>
              </a:rPr>
              <a:t>Submitted</a:t>
            </a:r>
          </a:p>
          <a:p>
            <a:pPr algn="ctr"/>
            <a:r>
              <a:rPr lang="en-US" sz="1050" i="1">
                <a:latin typeface="Times New Roman" panose="02020603050405020304" pitchFamily="18" charset="0"/>
                <a:cs typeface="Times New Roman" panose="02020603050405020304" pitchFamily="18" charset="0"/>
              </a:rPr>
              <a:t>in partial fulfillment</a:t>
            </a:r>
          </a:p>
          <a:p>
            <a:pPr algn="ctr"/>
            <a:r>
              <a:rPr lang="en-US" sz="1050" i="1">
                <a:latin typeface="Times New Roman" panose="02020603050405020304" pitchFamily="18" charset="0"/>
                <a:cs typeface="Times New Roman" panose="02020603050405020304" pitchFamily="18" charset="0"/>
              </a:rPr>
              <a:t>for the award of Degree of</a:t>
            </a:r>
            <a:endParaRPr lang="en-IN" sz="1050" i="1">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F8E3055-4EB6-C330-0D88-FFA55A62885A}"/>
              </a:ext>
            </a:extLst>
          </p:cNvPr>
          <p:cNvSpPr txBox="1"/>
          <p:nvPr/>
        </p:nvSpPr>
        <p:spPr>
          <a:xfrm>
            <a:off x="2464014" y="1553992"/>
            <a:ext cx="4215972" cy="253916"/>
          </a:xfrm>
          <a:prstGeom prst="rect">
            <a:avLst/>
          </a:prstGeom>
          <a:noFill/>
        </p:spPr>
        <p:txBody>
          <a:bodyPr wrap="square" rtlCol="0">
            <a:spAutoFit/>
          </a:bodyPr>
          <a:lstStyle/>
          <a:p>
            <a:pPr algn="ctr"/>
            <a:r>
              <a:rPr lang="en-US" sz="1050" b="1" i="1">
                <a:latin typeface="Times New Roman" panose="02020603050405020304" pitchFamily="18" charset="0"/>
                <a:cs typeface="Times New Roman" panose="02020603050405020304" pitchFamily="18" charset="0"/>
              </a:rPr>
              <a:t>Bachelor of Technology</a:t>
            </a:r>
            <a:endParaRPr lang="en-IN" sz="1050" b="1" i="1">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2D96CD2-031B-AB88-94D1-020A23271526}"/>
              </a:ext>
            </a:extLst>
          </p:cNvPr>
          <p:cNvSpPr txBox="1"/>
          <p:nvPr/>
        </p:nvSpPr>
        <p:spPr>
          <a:xfrm>
            <a:off x="2464014" y="1907756"/>
            <a:ext cx="4215972" cy="253916"/>
          </a:xfrm>
          <a:prstGeom prst="rect">
            <a:avLst/>
          </a:prstGeom>
          <a:noFill/>
        </p:spPr>
        <p:txBody>
          <a:bodyPr wrap="square" rtlCol="0">
            <a:spAutoFit/>
          </a:bodyPr>
          <a:lstStyle/>
          <a:p>
            <a:pPr algn="ctr"/>
            <a:r>
              <a:rPr lang="en-US" sz="1050" b="1" i="1">
                <a:latin typeface="Times New Roman" panose="02020603050405020304" pitchFamily="18" charset="0"/>
                <a:cs typeface="Times New Roman" panose="02020603050405020304" pitchFamily="18" charset="0"/>
              </a:rPr>
              <a:t>Electronics and Communication Engineering</a:t>
            </a:r>
            <a:endParaRPr lang="en-IN" sz="1050" b="1" i="1">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66E3B38-B55B-EA95-DD1C-3C0ACC13DCFC}"/>
              </a:ext>
            </a:extLst>
          </p:cNvPr>
          <p:cNvSpPr txBox="1"/>
          <p:nvPr/>
        </p:nvSpPr>
        <p:spPr>
          <a:xfrm>
            <a:off x="800101" y="2762422"/>
            <a:ext cx="2271205" cy="300082"/>
          </a:xfrm>
          <a:prstGeom prst="rect">
            <a:avLst/>
          </a:prstGeom>
          <a:noFill/>
        </p:spPr>
        <p:txBody>
          <a:bodyPr wrap="square" lIns="68580" tIns="34290" rIns="68580" bIns="34290" rtlCol="0" anchor="t">
            <a:spAutoFit/>
          </a:bodyPr>
          <a:lstStyle/>
          <a:p>
            <a:endParaRPr lang="en-US" sz="1500" b="1">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2367C77-8D90-F23D-DAE2-C298AF45000A}"/>
              </a:ext>
            </a:extLst>
          </p:cNvPr>
          <p:cNvSpPr txBox="1"/>
          <p:nvPr/>
        </p:nvSpPr>
        <p:spPr>
          <a:xfrm>
            <a:off x="6473118" y="2465002"/>
            <a:ext cx="2271205"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Submitted by-</a:t>
            </a:r>
            <a:endParaRPr lang="en-IN" sz="15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128853D-3E68-85BB-44F5-D65C6A53F243}"/>
              </a:ext>
            </a:extLst>
          </p:cNvPr>
          <p:cNvSpPr txBox="1"/>
          <p:nvPr/>
        </p:nvSpPr>
        <p:spPr>
          <a:xfrm>
            <a:off x="6558265" y="2837491"/>
            <a:ext cx="2769153" cy="438582"/>
          </a:xfrm>
          <a:prstGeom prst="rect">
            <a:avLst/>
          </a:prstGeom>
          <a:noFill/>
        </p:spPr>
        <p:txBody>
          <a:bodyPr wrap="square" lIns="68580" tIns="34290" rIns="68580" bIns="34290" rtlCol="0" anchor="t">
            <a:spAutoFit/>
          </a:bodyPr>
          <a:lstStyle/>
          <a:p>
            <a:r>
              <a:rPr lang="en-US" sz="1200" dirty="0">
                <a:latin typeface="Times New Roman"/>
                <a:cs typeface="Times New Roman"/>
              </a:rPr>
              <a:t>Rohit Jangid</a:t>
            </a:r>
          </a:p>
          <a:p>
            <a:r>
              <a:rPr lang="en-US" sz="1200" dirty="0">
                <a:latin typeface="Times New Roman"/>
                <a:cs typeface="Times New Roman"/>
              </a:rPr>
              <a:t>8</a:t>
            </a:r>
            <a:r>
              <a:rPr lang="en-US" sz="1200" baseline="30000" dirty="0">
                <a:latin typeface="Times New Roman"/>
                <a:cs typeface="Times New Roman"/>
              </a:rPr>
              <a:t>th</a:t>
            </a:r>
            <a:r>
              <a:rPr lang="en-US" sz="1200" dirty="0">
                <a:latin typeface="Times New Roman"/>
                <a:cs typeface="Times New Roman"/>
              </a:rPr>
              <a:t> Semester</a:t>
            </a:r>
            <a:endParaRPr lang="en-IN" sz="1200" dirty="0"/>
          </a:p>
        </p:txBody>
      </p:sp>
      <p:sp>
        <p:nvSpPr>
          <p:cNvPr id="15" name="TextBox 14">
            <a:extLst>
              <a:ext uri="{FF2B5EF4-FFF2-40B4-BE49-F238E27FC236}">
                <a16:creationId xmlns:a16="http://schemas.microsoft.com/office/drawing/2014/main" id="{3BCED44C-3FB5-A235-4F7D-AC8DBB5D72AB}"/>
              </a:ext>
            </a:extLst>
          </p:cNvPr>
          <p:cNvSpPr txBox="1"/>
          <p:nvPr/>
        </p:nvSpPr>
        <p:spPr>
          <a:xfrm>
            <a:off x="2585735" y="4214133"/>
            <a:ext cx="3972530" cy="253916"/>
          </a:xfrm>
          <a:prstGeom prst="rect">
            <a:avLst/>
          </a:prstGeom>
          <a:noFill/>
        </p:spPr>
        <p:txBody>
          <a:bodyPr wrap="square" rtlCol="0">
            <a:spAutoFit/>
          </a:bodyPr>
          <a:lstStyle/>
          <a:p>
            <a:pPr algn="ctr"/>
            <a:r>
              <a:rPr lang="en-US" sz="1050" b="1">
                <a:latin typeface="Times New Roman" panose="02020603050405020304" pitchFamily="18" charset="0"/>
                <a:cs typeface="Times New Roman" panose="02020603050405020304" pitchFamily="18" charset="0"/>
              </a:rPr>
              <a:t>Department of Electronics Engineering</a:t>
            </a:r>
            <a:endParaRPr lang="en-IN" sz="1050" b="1">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6453536-0581-17B6-BE87-88511DE1B4DE}"/>
              </a:ext>
            </a:extLst>
          </p:cNvPr>
          <p:cNvSpPr txBox="1"/>
          <p:nvPr/>
        </p:nvSpPr>
        <p:spPr>
          <a:xfrm>
            <a:off x="3036655" y="4485980"/>
            <a:ext cx="3070688" cy="253916"/>
          </a:xfrm>
          <a:prstGeom prst="rect">
            <a:avLst/>
          </a:prstGeom>
          <a:noFill/>
        </p:spPr>
        <p:txBody>
          <a:bodyPr wrap="square" rtlCol="0">
            <a:spAutoFit/>
          </a:bodyPr>
          <a:lstStyle/>
          <a:p>
            <a:pPr algn="ctr"/>
            <a:r>
              <a:rPr lang="en-US" sz="1050">
                <a:latin typeface="Times New Roman" panose="02020603050405020304" pitchFamily="18" charset="0"/>
                <a:cs typeface="Times New Roman" panose="02020603050405020304" pitchFamily="18" charset="0"/>
              </a:rPr>
              <a:t>Rajasthan Technical University, Kota</a:t>
            </a:r>
            <a:endParaRPr lang="en-IN" sz="105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870534A-84B4-5EED-7D84-7BD99AEF09D2}"/>
              </a:ext>
            </a:extLst>
          </p:cNvPr>
          <p:cNvSpPr txBox="1"/>
          <p:nvPr/>
        </p:nvSpPr>
        <p:spPr>
          <a:xfrm>
            <a:off x="2585735" y="4739298"/>
            <a:ext cx="3972530" cy="230832"/>
          </a:xfrm>
          <a:prstGeom prst="rect">
            <a:avLst/>
          </a:prstGeom>
          <a:noFill/>
        </p:spPr>
        <p:txBody>
          <a:bodyPr wrap="square" lIns="68580" tIns="34290" rIns="68580" bIns="34290" rtlCol="0" anchor="t">
            <a:spAutoFit/>
          </a:bodyPr>
          <a:lstStyle/>
          <a:p>
            <a:pPr algn="ctr"/>
            <a:r>
              <a:rPr lang="en-US" sz="1050" b="1" dirty="0">
                <a:latin typeface="Times New Roman"/>
                <a:cs typeface="Times New Roman"/>
              </a:rPr>
              <a:t>7</a:t>
            </a:r>
            <a:r>
              <a:rPr lang="en-US" sz="1050" b="1" baseline="30000" dirty="0">
                <a:latin typeface="Times New Roman"/>
                <a:cs typeface="Times New Roman"/>
              </a:rPr>
              <a:t>th</a:t>
            </a:r>
            <a:r>
              <a:rPr lang="en-US" sz="1050" b="1" dirty="0">
                <a:latin typeface="Times New Roman"/>
                <a:cs typeface="Times New Roman"/>
              </a:rPr>
              <a:t> May, 2024</a:t>
            </a:r>
            <a:endParaRPr lang="en-IN" sz="1050" b="1" dirty="0">
              <a:latin typeface="Times New Roman"/>
              <a:cs typeface="Times New Roman"/>
            </a:endParaRPr>
          </a:p>
        </p:txBody>
      </p:sp>
      <p:sp>
        <p:nvSpPr>
          <p:cNvPr id="18" name="TextBox 17">
            <a:extLst>
              <a:ext uri="{FF2B5EF4-FFF2-40B4-BE49-F238E27FC236}">
                <a16:creationId xmlns:a16="http://schemas.microsoft.com/office/drawing/2014/main" id="{BBD6D25E-06B9-C040-E645-6C94DA36A68D}"/>
              </a:ext>
            </a:extLst>
          </p:cNvPr>
          <p:cNvSpPr txBox="1"/>
          <p:nvPr/>
        </p:nvSpPr>
        <p:spPr>
          <a:xfrm>
            <a:off x="0" y="21948"/>
            <a:ext cx="9144000" cy="346249"/>
          </a:xfrm>
          <a:prstGeom prst="rect">
            <a:avLst/>
          </a:prstGeom>
          <a:noFill/>
        </p:spPr>
        <p:txBody>
          <a:bodyPr wrap="square" lIns="68580" tIns="34290" rIns="68580" bIns="34290" rtlCol="0" anchor="t">
            <a:spAutoFit/>
          </a:bodyPr>
          <a:lstStyle/>
          <a:p>
            <a:pPr algn="ctr"/>
            <a:r>
              <a:rPr lang="en-IN" sz="1800" b="1" dirty="0">
                <a:solidFill>
                  <a:srgbClr val="F68630"/>
                </a:solidFill>
                <a:effectLst/>
                <a:latin typeface="TimesNewRomanPS"/>
              </a:rPr>
              <a:t>Route Prediction Algorithms using AI &amp; its Applicability in Maritime domain </a:t>
            </a:r>
            <a:endParaRPr lang="en-IN" sz="3600" dirty="0">
              <a:solidFill>
                <a:srgbClr val="F68630"/>
              </a:solidFill>
            </a:endParaRPr>
          </a:p>
        </p:txBody>
      </p:sp>
      <p:sp>
        <p:nvSpPr>
          <p:cNvPr id="19" name="TextBox 18">
            <a:extLst>
              <a:ext uri="{FF2B5EF4-FFF2-40B4-BE49-F238E27FC236}">
                <a16:creationId xmlns:a16="http://schemas.microsoft.com/office/drawing/2014/main" id="{52C2F878-8427-9D2B-D77A-B10612984278}"/>
              </a:ext>
            </a:extLst>
          </p:cNvPr>
          <p:cNvSpPr txBox="1"/>
          <p:nvPr/>
        </p:nvSpPr>
        <p:spPr>
          <a:xfrm>
            <a:off x="800101" y="2575527"/>
            <a:ext cx="2271205" cy="300082"/>
          </a:xfrm>
          <a:prstGeom prst="rect">
            <a:avLst/>
          </a:prstGeom>
          <a:noFill/>
        </p:spPr>
        <p:txBody>
          <a:bodyPr wrap="square" lIns="68580" tIns="34290" rIns="68580" bIns="34290" rtlCol="0" anchor="t">
            <a:spAutoFit/>
          </a:bodyPr>
          <a:lstStyle/>
          <a:p>
            <a:r>
              <a:rPr lang="en-US" sz="1500" b="1" dirty="0">
                <a:latin typeface="Times New Roman"/>
                <a:cs typeface="Times New Roman"/>
              </a:rPr>
              <a:t>Supervisor :</a:t>
            </a:r>
            <a:endParaRPr lang="en-IN" sz="15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DF38B45-A9FF-C7A8-FF95-90D73539EDFF}"/>
              </a:ext>
            </a:extLst>
          </p:cNvPr>
          <p:cNvSpPr txBox="1"/>
          <p:nvPr/>
        </p:nvSpPr>
        <p:spPr>
          <a:xfrm>
            <a:off x="800101" y="2841065"/>
            <a:ext cx="2271205" cy="300082"/>
          </a:xfrm>
          <a:prstGeom prst="rect">
            <a:avLst/>
          </a:prstGeom>
          <a:noFill/>
        </p:spPr>
        <p:txBody>
          <a:bodyPr wrap="square" lIns="68580" tIns="34290" rIns="68580" bIns="34290" rtlCol="0" anchor="t">
            <a:spAutoFit/>
          </a:bodyPr>
          <a:lstStyle/>
          <a:p>
            <a:r>
              <a:rPr lang="en-US" sz="1500" dirty="0">
                <a:latin typeface="Times New Roman"/>
                <a:cs typeface="Times New Roman"/>
              </a:rPr>
              <a:t>Dr. Deepak Bhatia</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1428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png"/>
          <p:cNvPicPr preferRelativeResize="0"/>
          <p:nvPr/>
        </p:nvPicPr>
        <p:blipFill>
          <a:blip r:embed="rId2"/>
          <a:srcRect/>
          <a:stretch>
            <a:fillRect/>
          </a:stretch>
        </p:blipFill>
        <p:spPr>
          <a:xfrm>
            <a:off x="984250" y="1263650"/>
            <a:ext cx="7100570" cy="2129790"/>
          </a:xfrm>
          <a:prstGeom prst="rect">
            <a:avLst/>
          </a:prstGeom>
        </p:spPr>
      </p:pic>
      <p:sp>
        <p:nvSpPr>
          <p:cNvPr id="5" name="Text Box 4"/>
          <p:cNvSpPr txBox="1"/>
          <p:nvPr/>
        </p:nvSpPr>
        <p:spPr>
          <a:xfrm>
            <a:off x="3290570" y="3608070"/>
            <a:ext cx="2723515" cy="304800"/>
          </a:xfrm>
          <a:prstGeom prst="rect">
            <a:avLst/>
          </a:prstGeom>
          <a:noFill/>
        </p:spPr>
        <p:txBody>
          <a:bodyPr wrap="square" rtlCol="0">
            <a:spAutoFit/>
          </a:bodyPr>
          <a:lstStyle/>
          <a:p>
            <a:r>
              <a:rPr lang="x-none" altLang="en-US">
                <a:solidFill>
                  <a:srgbClr val="5692AF"/>
                </a:solidFill>
              </a:rPr>
              <a:t>Architecture comparision</a:t>
            </a:r>
          </a:p>
        </p:txBody>
      </p:sp>
      <p:pic>
        <p:nvPicPr>
          <p:cNvPr id="6" name="Google Shape;55;p13"/>
          <p:cNvPicPr preferRelativeResize="0"/>
          <p:nvPr/>
        </p:nvPicPr>
        <p:blipFill>
          <a:blip r:embed="rId3"/>
          <a:stretch>
            <a:fillRect/>
          </a:stretch>
        </p:blipFill>
        <p:spPr>
          <a:xfrm>
            <a:off x="167228" y="147457"/>
            <a:ext cx="8839200" cy="552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2"/>
          <p:cNvPicPr preferRelativeResize="0"/>
          <p:nvPr/>
        </p:nvPicPr>
        <p:blipFill>
          <a:blip r:embed="rId3"/>
          <a:stretch>
            <a:fillRect/>
          </a:stretch>
        </p:blipFill>
        <p:spPr>
          <a:xfrm>
            <a:off x="1057300" y="1214732"/>
            <a:ext cx="6972300" cy="3648075"/>
          </a:xfrm>
          <a:prstGeom prst="rect">
            <a:avLst/>
          </a:prstGeom>
          <a:noFill/>
          <a:ln>
            <a:noFill/>
          </a:ln>
        </p:spPr>
      </p:pic>
      <p:pic>
        <p:nvPicPr>
          <p:cNvPr id="3" name="Google Shape;55;p13"/>
          <p:cNvPicPr preferRelativeResize="0"/>
          <p:nvPr/>
        </p:nvPicPr>
        <p:blipFill>
          <a:blip r:embed="rId4"/>
          <a:stretch>
            <a:fillRect/>
          </a:stretch>
        </p:blipFill>
        <p:spPr>
          <a:xfrm>
            <a:off x="167228" y="147457"/>
            <a:ext cx="8839200" cy="552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21586" y="1042214"/>
            <a:ext cx="6600000" cy="397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                                </a:t>
            </a:r>
            <a:r>
              <a:rPr lang="en-GB" dirty="0">
                <a:solidFill>
                  <a:srgbClr val="F68630"/>
                </a:solidFill>
                <a:latin typeface="+mj-lt"/>
              </a:rPr>
              <a:t>Why Transformer</a:t>
            </a:r>
          </a:p>
        </p:txBody>
      </p:sp>
      <p:sp>
        <p:nvSpPr>
          <p:cNvPr id="105" name="Google Shape;105;p21"/>
          <p:cNvSpPr txBox="1">
            <a:spLocks noGrp="1"/>
          </p:cNvSpPr>
          <p:nvPr>
            <p:ph type="body" idx="1"/>
          </p:nvPr>
        </p:nvSpPr>
        <p:spPr>
          <a:xfrm>
            <a:off x="321586" y="1403392"/>
            <a:ext cx="8520600" cy="3416400"/>
          </a:xfrm>
          <a:prstGeom prst="rect">
            <a:avLst/>
          </a:prstGeom>
        </p:spPr>
        <p:txBody>
          <a:bodyPr spcFirstLastPara="1" wrap="square" lIns="91425" tIns="91425" rIns="91425" bIns="91425" anchor="t" anchorCtr="0">
            <a:normAutofit fontScale="92500" lnSpcReduction="10000"/>
          </a:bodyPr>
          <a:lstStyle/>
          <a:p>
            <a:pPr marL="0" marR="457200" lvl="0" indent="0" algn="just" rtl="0">
              <a:spcBef>
                <a:spcPts val="0"/>
              </a:spcBef>
              <a:spcAft>
                <a:spcPts val="0"/>
              </a:spcAft>
              <a:buClr>
                <a:schemeClr val="dk1"/>
              </a:buClr>
              <a:buSzPts val="1100"/>
              <a:buFont typeface="Arial" panose="02080604020202020204" charset="0"/>
              <a:buNone/>
            </a:pPr>
            <a:endParaRPr sz="1200" dirty="0">
              <a:solidFill>
                <a:schemeClr val="dk1"/>
              </a:solidFill>
              <a:highlight>
                <a:srgbClr val="FFFFFF"/>
              </a:highlight>
              <a:latin typeface="+mj-lt"/>
              <a:ea typeface="Georgia"/>
              <a:cs typeface="Georgia"/>
              <a:sym typeface="Georgia"/>
            </a:endParaRPr>
          </a:p>
          <a:p>
            <a:pPr marL="0" marR="457200" lvl="0" indent="0" algn="just" rtl="0">
              <a:spcBef>
                <a:spcPts val="0"/>
              </a:spcBef>
              <a:spcAft>
                <a:spcPts val="0"/>
              </a:spcAft>
              <a:buClr>
                <a:schemeClr val="dk1"/>
              </a:buClr>
              <a:buSzPts val="1100"/>
              <a:buFont typeface="Arial" panose="02080604020202020204" charset="0"/>
              <a:buNone/>
            </a:pPr>
            <a:endParaRPr sz="1200" dirty="0">
              <a:solidFill>
                <a:schemeClr val="dk1"/>
              </a:solidFill>
              <a:highlight>
                <a:srgbClr val="FFFFFF"/>
              </a:highlight>
              <a:latin typeface="+mj-lt"/>
              <a:ea typeface="Georgia"/>
              <a:cs typeface="Georgia"/>
              <a:sym typeface="Georgia"/>
            </a:endParaRPr>
          </a:p>
          <a:p>
            <a:pPr marL="0" marR="457200" lvl="0" indent="0" algn="just" rtl="0">
              <a:spcBef>
                <a:spcPts val="0"/>
              </a:spcBef>
              <a:spcAft>
                <a:spcPts val="0"/>
              </a:spcAft>
              <a:buClr>
                <a:schemeClr val="dk1"/>
              </a:buClr>
              <a:buSzPts val="1100"/>
              <a:buFont typeface="Arial" panose="02080604020202020204" charset="0"/>
              <a:buNone/>
            </a:pPr>
            <a:r>
              <a:rPr lang="en-GB" sz="1200" dirty="0">
                <a:solidFill>
                  <a:schemeClr val="dk1"/>
                </a:solidFill>
                <a:highlight>
                  <a:srgbClr val="FFFFFF"/>
                </a:highlight>
                <a:latin typeface="+mj-lt"/>
                <a:ea typeface="Georgia"/>
                <a:cs typeface="Georgia"/>
                <a:sym typeface="Georgia"/>
              </a:rPr>
              <a:t>While Recurrent Neural Networks (RNN), Long Short-Term Memory (LSTM), and Gated Recurrent Unit (GRU) models have been widely used for sequence prediction tasks, including ship trajectory prediction, transformers have emerged as a more effective alternative for several reasons:</a:t>
            </a:r>
            <a:endParaRPr sz="1200" dirty="0">
              <a:solidFill>
                <a:schemeClr val="dk1"/>
              </a:solidFill>
              <a:highlight>
                <a:srgbClr val="FFFFFF"/>
              </a:highlight>
              <a:latin typeface="+mj-lt"/>
              <a:ea typeface="Georgia"/>
              <a:cs typeface="Georgia"/>
              <a:sym typeface="Georgia"/>
            </a:endParaRPr>
          </a:p>
          <a:p>
            <a:pPr marL="0" marR="457200" lvl="0" indent="0" algn="just" rtl="0">
              <a:spcBef>
                <a:spcPts val="0"/>
              </a:spcBef>
              <a:spcAft>
                <a:spcPts val="0"/>
              </a:spcAft>
              <a:buClr>
                <a:schemeClr val="dk1"/>
              </a:buClr>
              <a:buSzPts val="1100"/>
              <a:buFont typeface="Arial" panose="02080604020202020204" charset="0"/>
              <a:buNone/>
            </a:pPr>
            <a:endParaRPr sz="1200" dirty="0">
              <a:solidFill>
                <a:schemeClr val="dk1"/>
              </a:solidFill>
              <a:highlight>
                <a:srgbClr val="FFFFFF"/>
              </a:highlight>
              <a:latin typeface="+mj-lt"/>
              <a:ea typeface="Georgia"/>
              <a:cs typeface="Georgia"/>
              <a:sym typeface="Georgia"/>
            </a:endParaRPr>
          </a:p>
          <a:p>
            <a:pPr marL="0" marR="457200" lvl="0" indent="0" algn="just" rtl="0">
              <a:spcBef>
                <a:spcPts val="0"/>
              </a:spcBef>
              <a:spcAft>
                <a:spcPts val="0"/>
              </a:spcAft>
              <a:buClr>
                <a:schemeClr val="dk1"/>
              </a:buClr>
              <a:buSzPts val="1100"/>
              <a:buFont typeface="Arial" panose="02080604020202020204" charset="0"/>
              <a:buNone/>
            </a:pPr>
            <a:r>
              <a:rPr lang="en-GB" sz="1200" b="1" dirty="0">
                <a:solidFill>
                  <a:schemeClr val="dk1"/>
                </a:solidFill>
                <a:highlight>
                  <a:srgbClr val="FFFFFF"/>
                </a:highlight>
                <a:latin typeface="+mj-lt"/>
                <a:ea typeface="Georgia"/>
                <a:cs typeface="Georgia"/>
                <a:sym typeface="Georgia"/>
              </a:rPr>
              <a:t>1. Long-range dependencies:</a:t>
            </a:r>
            <a:r>
              <a:rPr lang="en-GB" sz="1200" dirty="0">
                <a:solidFill>
                  <a:schemeClr val="dk1"/>
                </a:solidFill>
                <a:highlight>
                  <a:srgbClr val="FFFFFF"/>
                </a:highlight>
                <a:latin typeface="+mj-lt"/>
                <a:ea typeface="Georgia"/>
                <a:cs typeface="Georgia"/>
                <a:sym typeface="Georgia"/>
              </a:rPr>
              <a:t> Transformers can capture long-range dependencies more effectively than RNN-based models, which are limited by vanishing gradients and exploding gradients.</a:t>
            </a:r>
          </a:p>
          <a:p>
            <a:pPr marL="0" marR="457200" lvl="0" indent="0" algn="just" rtl="0">
              <a:spcBef>
                <a:spcPts val="0"/>
              </a:spcBef>
              <a:spcAft>
                <a:spcPts val="0"/>
              </a:spcAft>
              <a:buClr>
                <a:schemeClr val="dk1"/>
              </a:buClr>
              <a:buSzPts val="1100"/>
              <a:buFont typeface="Arial" panose="02080604020202020204" charset="0"/>
              <a:buNone/>
            </a:pPr>
            <a:endParaRPr lang="en-GB" sz="1200" b="1" dirty="0">
              <a:solidFill>
                <a:schemeClr val="dk1"/>
              </a:solidFill>
              <a:highlight>
                <a:srgbClr val="FFFFFF"/>
              </a:highlight>
              <a:latin typeface="+mj-lt"/>
              <a:ea typeface="Georgia"/>
              <a:cs typeface="Georgia"/>
              <a:sym typeface="Georgia"/>
            </a:endParaRPr>
          </a:p>
          <a:p>
            <a:pPr marL="0" marR="457200" lvl="0" indent="0" algn="just" rtl="0">
              <a:spcBef>
                <a:spcPts val="0"/>
              </a:spcBef>
              <a:spcAft>
                <a:spcPts val="0"/>
              </a:spcAft>
              <a:buClr>
                <a:schemeClr val="dk1"/>
              </a:buClr>
              <a:buSzPts val="1100"/>
              <a:buFont typeface="Arial" panose="02080604020202020204" charset="0"/>
              <a:buNone/>
            </a:pPr>
            <a:r>
              <a:rPr lang="en-GB" sz="1200" b="1" dirty="0">
                <a:solidFill>
                  <a:schemeClr val="dk1"/>
                </a:solidFill>
                <a:highlight>
                  <a:srgbClr val="FFFFFF"/>
                </a:highlight>
                <a:latin typeface="+mj-lt"/>
                <a:ea typeface="Georgia"/>
                <a:cs typeface="Georgia"/>
                <a:sym typeface="Georgia"/>
              </a:rPr>
              <a:t>2. Parallelization:</a:t>
            </a:r>
            <a:r>
              <a:rPr lang="en-GB" sz="1200" dirty="0">
                <a:solidFill>
                  <a:schemeClr val="dk1"/>
                </a:solidFill>
                <a:highlight>
                  <a:srgbClr val="FFFFFF"/>
                </a:highlight>
                <a:latin typeface="+mj-lt"/>
                <a:ea typeface="Georgia"/>
                <a:cs typeface="Georgia"/>
                <a:sym typeface="Georgia"/>
              </a:rPr>
              <a:t> Transformers can process input sequences in parallel, which allows them to handle large amounts of data more efficiently than RNN-based models.</a:t>
            </a:r>
          </a:p>
          <a:p>
            <a:pPr marL="0" marR="457200" lvl="0" indent="0" algn="just" rtl="0">
              <a:spcBef>
                <a:spcPts val="0"/>
              </a:spcBef>
              <a:spcAft>
                <a:spcPts val="0"/>
              </a:spcAft>
              <a:buClr>
                <a:schemeClr val="dk1"/>
              </a:buClr>
              <a:buSzPts val="1100"/>
              <a:buFont typeface="Arial" panose="02080604020202020204" charset="0"/>
              <a:buNone/>
            </a:pPr>
            <a:endParaRPr sz="1200" dirty="0">
              <a:solidFill>
                <a:schemeClr val="dk1"/>
              </a:solidFill>
              <a:highlight>
                <a:srgbClr val="FFFFFF"/>
              </a:highlight>
              <a:latin typeface="+mj-lt"/>
              <a:ea typeface="Georgia"/>
              <a:cs typeface="Georgia"/>
              <a:sym typeface="Georgia"/>
            </a:endParaRPr>
          </a:p>
          <a:p>
            <a:pPr marL="0" marR="457200" lvl="0" indent="0" algn="just" rtl="0">
              <a:spcBef>
                <a:spcPts val="0"/>
              </a:spcBef>
              <a:spcAft>
                <a:spcPts val="0"/>
              </a:spcAft>
              <a:buClr>
                <a:schemeClr val="dk1"/>
              </a:buClr>
              <a:buSzPts val="1100"/>
              <a:buFont typeface="Arial" panose="02080604020202020204" charset="0"/>
              <a:buNone/>
            </a:pPr>
            <a:r>
              <a:rPr lang="en-GB" sz="1200" b="1" dirty="0">
                <a:solidFill>
                  <a:schemeClr val="dk1"/>
                </a:solidFill>
                <a:highlight>
                  <a:srgbClr val="FFFFFF"/>
                </a:highlight>
                <a:latin typeface="+mj-lt"/>
                <a:ea typeface="Georgia"/>
                <a:cs typeface="Georgia"/>
                <a:sym typeface="Georgia"/>
              </a:rPr>
              <a:t>3. Self-attention mechanism:</a:t>
            </a:r>
            <a:r>
              <a:rPr lang="en-GB" sz="1200" dirty="0">
                <a:solidFill>
                  <a:schemeClr val="dk1"/>
                </a:solidFill>
                <a:highlight>
                  <a:srgbClr val="FFFFFF"/>
                </a:highlight>
                <a:latin typeface="+mj-lt"/>
                <a:ea typeface="Georgia"/>
                <a:cs typeface="Georgia"/>
                <a:sym typeface="Georgia"/>
              </a:rPr>
              <a:t> Transformers use self-attention to determine the importance of each input element, which helps them to focus on the most relevant information for prediction.</a:t>
            </a:r>
          </a:p>
          <a:p>
            <a:pPr marL="0" marR="457200" lvl="0" indent="0" algn="just" rtl="0">
              <a:spcBef>
                <a:spcPts val="0"/>
              </a:spcBef>
              <a:spcAft>
                <a:spcPts val="0"/>
              </a:spcAft>
              <a:buClr>
                <a:schemeClr val="dk1"/>
              </a:buClr>
              <a:buSzPts val="1100"/>
              <a:buFont typeface="Arial" panose="02080604020202020204" charset="0"/>
              <a:buNone/>
            </a:pPr>
            <a:endParaRPr sz="1200" dirty="0">
              <a:solidFill>
                <a:schemeClr val="dk1"/>
              </a:solidFill>
              <a:highlight>
                <a:srgbClr val="FFFFFF"/>
              </a:highlight>
              <a:latin typeface="+mj-lt"/>
              <a:ea typeface="Georgia"/>
              <a:cs typeface="Georgia"/>
              <a:sym typeface="Georgia"/>
            </a:endParaRPr>
          </a:p>
          <a:p>
            <a:pPr marL="0" marR="457200" lvl="0" indent="0" algn="just" rtl="0">
              <a:spcBef>
                <a:spcPts val="0"/>
              </a:spcBef>
              <a:spcAft>
                <a:spcPts val="0"/>
              </a:spcAft>
              <a:buClr>
                <a:schemeClr val="dk1"/>
              </a:buClr>
              <a:buSzPts val="1100"/>
              <a:buFont typeface="Arial" panose="02080604020202020204" charset="0"/>
              <a:buNone/>
            </a:pPr>
            <a:r>
              <a:rPr lang="en-GB" sz="1200" b="1" dirty="0">
                <a:solidFill>
                  <a:schemeClr val="dk1"/>
                </a:solidFill>
                <a:highlight>
                  <a:srgbClr val="FFFFFF"/>
                </a:highlight>
                <a:latin typeface="+mj-lt"/>
                <a:ea typeface="Georgia"/>
                <a:cs typeface="Georgia"/>
                <a:sym typeface="Georgia"/>
              </a:rPr>
              <a:t>4. Scalability:</a:t>
            </a:r>
            <a:r>
              <a:rPr lang="en-GB" sz="1200" dirty="0">
                <a:solidFill>
                  <a:schemeClr val="dk1"/>
                </a:solidFill>
                <a:highlight>
                  <a:srgbClr val="FFFFFF"/>
                </a:highlight>
                <a:latin typeface="+mj-lt"/>
                <a:ea typeface="Georgia"/>
                <a:cs typeface="Georgia"/>
                <a:sym typeface="Georgia"/>
              </a:rPr>
              <a:t> Transformers can handle larger input sequences more effectively than RNN-based models, which is crucial for ship trajectory prediction, where data can be extensive and complex.</a:t>
            </a:r>
            <a:endParaRPr sz="1200" dirty="0">
              <a:solidFill>
                <a:schemeClr val="dk1"/>
              </a:solidFill>
              <a:highlight>
                <a:srgbClr val="FFFFFF"/>
              </a:highlight>
              <a:latin typeface="+mj-lt"/>
              <a:ea typeface="Georgia"/>
              <a:cs typeface="Georgia"/>
              <a:sym typeface="Georgia"/>
            </a:endParaRPr>
          </a:p>
          <a:p>
            <a:pPr marL="0" marR="457200" lvl="0" indent="0" algn="just" rtl="0">
              <a:spcBef>
                <a:spcPts val="0"/>
              </a:spcBef>
              <a:spcAft>
                <a:spcPts val="0"/>
              </a:spcAft>
              <a:buClr>
                <a:schemeClr val="dk1"/>
              </a:buClr>
              <a:buSzPts val="1100"/>
              <a:buFont typeface="Arial" panose="02080604020202020204" charset="0"/>
              <a:buNone/>
            </a:pPr>
            <a:endParaRPr dirty="0">
              <a:latin typeface="+mj-lt"/>
            </a:endParaRPr>
          </a:p>
        </p:txBody>
      </p:sp>
      <p:pic>
        <p:nvPicPr>
          <p:cNvPr id="4" name="Google Shape;55;p13"/>
          <p:cNvPicPr preferRelativeResize="0"/>
          <p:nvPr/>
        </p:nvPicPr>
        <p:blipFill>
          <a:blip r:embed="rId3"/>
          <a:stretch>
            <a:fillRect/>
          </a:stretch>
        </p:blipFill>
        <p:spPr>
          <a:xfrm>
            <a:off x="167228" y="147457"/>
            <a:ext cx="8839200" cy="552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3"/>
          <p:cNvPicPr preferRelativeResize="0"/>
          <p:nvPr/>
        </p:nvPicPr>
        <p:blipFill rotWithShape="1">
          <a:blip r:embed="rId3"/>
          <a:srcRect b="10770"/>
          <a:stretch>
            <a:fillRect/>
          </a:stretch>
        </p:blipFill>
        <p:spPr>
          <a:xfrm>
            <a:off x="537210" y="708660"/>
            <a:ext cx="8346440" cy="4346575"/>
          </a:xfrm>
          <a:prstGeom prst="rect">
            <a:avLst/>
          </a:prstGeom>
          <a:noFill/>
          <a:ln>
            <a:noFill/>
          </a:ln>
        </p:spPr>
      </p:pic>
      <p:pic>
        <p:nvPicPr>
          <p:cNvPr id="5" name="Google Shape;55;p13"/>
          <p:cNvPicPr preferRelativeResize="0"/>
          <p:nvPr/>
        </p:nvPicPr>
        <p:blipFill>
          <a:blip r:embed="rId4"/>
          <a:stretch>
            <a:fillRect/>
          </a:stretch>
        </p:blipFill>
        <p:spPr>
          <a:xfrm>
            <a:off x="155200" y="39538"/>
            <a:ext cx="8839200" cy="55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215076" y="1999050"/>
            <a:ext cx="4367344"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2000" dirty="0">
                <a:solidFill>
                  <a:srgbClr val="046296"/>
                </a:solidFill>
              </a:rPr>
              <a:t>Transformer Architecture</a:t>
            </a:r>
          </a:p>
        </p:txBody>
      </p:sp>
      <p:pic>
        <p:nvPicPr>
          <p:cNvPr id="121" name="Google Shape;121;p24"/>
          <p:cNvPicPr preferRelativeResize="0"/>
          <p:nvPr/>
        </p:nvPicPr>
        <p:blipFill>
          <a:blip r:embed="rId3"/>
          <a:stretch>
            <a:fillRect/>
          </a:stretch>
        </p:blipFill>
        <p:spPr>
          <a:xfrm>
            <a:off x="6113780" y="838200"/>
            <a:ext cx="2976880" cy="4307840"/>
          </a:xfrm>
          <a:prstGeom prst="rect">
            <a:avLst/>
          </a:prstGeom>
          <a:noFill/>
          <a:ln>
            <a:noFill/>
          </a:ln>
        </p:spPr>
      </p:pic>
      <p:sp>
        <p:nvSpPr>
          <p:cNvPr id="122" name="Google Shape;122;p24"/>
          <p:cNvSpPr txBox="1"/>
          <p:nvPr/>
        </p:nvSpPr>
        <p:spPr>
          <a:xfrm>
            <a:off x="215076" y="2432056"/>
            <a:ext cx="4599940" cy="3037252"/>
          </a:xfrm>
          <a:prstGeom prst="rect">
            <a:avLst/>
          </a:prstGeom>
          <a:noFill/>
          <a:ln>
            <a:noFill/>
          </a:ln>
        </p:spPr>
        <p:txBody>
          <a:bodyPr spcFirstLastPara="1" wrap="square" lIns="91425" tIns="91425" rIns="91425" bIns="91425" anchor="t" anchorCtr="0">
            <a:noAutofit/>
          </a:bodyPr>
          <a:lstStyle/>
          <a:p>
            <a:pPr marL="228600" marR="457200" lvl="0" indent="-228600" algn="just" rtl="0">
              <a:lnSpc>
                <a:spcPct val="175000"/>
              </a:lnSpc>
              <a:spcBef>
                <a:spcPts val="0"/>
              </a:spcBef>
              <a:spcAft>
                <a:spcPts val="0"/>
              </a:spcAft>
              <a:buClr>
                <a:schemeClr val="dk1"/>
              </a:buClr>
              <a:buSzPts val="1100"/>
              <a:buFont typeface="Arial" panose="02080604020202020204" charset="0"/>
              <a:buAutoNum type="arabicPeriod"/>
            </a:pPr>
            <a:r>
              <a:rPr lang="x-none" altLang="en-GB" sz="1200" b="1" dirty="0">
                <a:solidFill>
                  <a:srgbClr val="5692AF"/>
                </a:solidFill>
                <a:highlight>
                  <a:srgbClr val="FFFFFF"/>
                </a:highlight>
                <a:latin typeface="+mj-lt"/>
                <a:ea typeface="Georgia"/>
                <a:cs typeface="Georgia"/>
                <a:sym typeface="Georgia"/>
              </a:rPr>
              <a:t>Input Embedding</a:t>
            </a:r>
          </a:p>
          <a:p>
            <a:pPr marL="228600" marR="457200" lvl="0" indent="-228600" algn="just" rtl="0">
              <a:lnSpc>
                <a:spcPct val="175000"/>
              </a:lnSpc>
              <a:spcBef>
                <a:spcPts val="0"/>
              </a:spcBef>
              <a:spcAft>
                <a:spcPts val="0"/>
              </a:spcAft>
              <a:buClr>
                <a:schemeClr val="dk1"/>
              </a:buClr>
              <a:buSzPts val="1100"/>
              <a:buFont typeface="Arial" panose="02080604020202020204" charset="0"/>
              <a:buAutoNum type="arabicPeriod"/>
            </a:pPr>
            <a:r>
              <a:rPr lang="x-none" altLang="en-GB" sz="1200" b="1" dirty="0">
                <a:solidFill>
                  <a:srgbClr val="5692AF"/>
                </a:solidFill>
                <a:highlight>
                  <a:srgbClr val="FFFFFF"/>
                </a:highlight>
                <a:latin typeface="+mj-lt"/>
                <a:ea typeface="Georgia"/>
                <a:cs typeface="Georgia"/>
                <a:sym typeface="Georgia"/>
              </a:rPr>
              <a:t>Positional Encoding</a:t>
            </a:r>
          </a:p>
          <a:p>
            <a:pPr marL="228600" marR="457200" lvl="0" indent="-228600" algn="just" rtl="0">
              <a:lnSpc>
                <a:spcPct val="175000"/>
              </a:lnSpc>
              <a:spcBef>
                <a:spcPts val="0"/>
              </a:spcBef>
              <a:spcAft>
                <a:spcPts val="0"/>
              </a:spcAft>
              <a:buClr>
                <a:schemeClr val="dk1"/>
              </a:buClr>
              <a:buSzPts val="1100"/>
              <a:buFont typeface="Arial" panose="02080604020202020204" charset="0"/>
              <a:buAutoNum type="arabicPeriod"/>
            </a:pPr>
            <a:r>
              <a:rPr lang="x-none" altLang="en-GB" sz="1200" b="1" dirty="0">
                <a:solidFill>
                  <a:srgbClr val="5692AF"/>
                </a:solidFill>
                <a:highlight>
                  <a:srgbClr val="FFFFFF"/>
                </a:highlight>
                <a:latin typeface="+mj-lt"/>
                <a:ea typeface="Georgia"/>
                <a:cs typeface="Georgia"/>
                <a:sym typeface="Georgia"/>
              </a:rPr>
              <a:t>Multi-Head self Attention</a:t>
            </a:r>
          </a:p>
          <a:p>
            <a:pPr marL="228600" marR="457200" lvl="0" indent="-228600" algn="just" rtl="0">
              <a:lnSpc>
                <a:spcPct val="175000"/>
              </a:lnSpc>
              <a:spcBef>
                <a:spcPts val="0"/>
              </a:spcBef>
              <a:spcAft>
                <a:spcPts val="0"/>
              </a:spcAft>
              <a:buClr>
                <a:schemeClr val="dk1"/>
              </a:buClr>
              <a:buSzPts val="1100"/>
              <a:buFont typeface="Arial" panose="02080604020202020204" charset="0"/>
              <a:buAutoNum type="arabicPeriod"/>
            </a:pPr>
            <a:r>
              <a:rPr lang="x-none" altLang="en-GB" sz="1200" b="1" dirty="0">
                <a:solidFill>
                  <a:srgbClr val="5692AF"/>
                </a:solidFill>
                <a:highlight>
                  <a:srgbClr val="FFFFFF"/>
                </a:highlight>
                <a:latin typeface="+mj-lt"/>
                <a:ea typeface="Georgia"/>
                <a:cs typeface="Georgia"/>
                <a:sym typeface="Georgia"/>
              </a:rPr>
              <a:t>Add &amp; Norm</a:t>
            </a:r>
          </a:p>
          <a:p>
            <a:pPr marL="228600" marR="457200" lvl="0" indent="-228600" algn="just" rtl="0">
              <a:lnSpc>
                <a:spcPct val="175000"/>
              </a:lnSpc>
              <a:spcBef>
                <a:spcPts val="0"/>
              </a:spcBef>
              <a:spcAft>
                <a:spcPts val="0"/>
              </a:spcAft>
              <a:buClr>
                <a:schemeClr val="dk1"/>
              </a:buClr>
              <a:buSzPts val="1100"/>
              <a:buFont typeface="Arial" panose="02080604020202020204" charset="0"/>
              <a:buAutoNum type="arabicPeriod"/>
            </a:pPr>
            <a:r>
              <a:rPr lang="x-none" altLang="en-GB" sz="1200" b="1" dirty="0">
                <a:solidFill>
                  <a:srgbClr val="5692AF"/>
                </a:solidFill>
                <a:highlight>
                  <a:srgbClr val="FFFFFF"/>
                </a:highlight>
                <a:latin typeface="+mj-lt"/>
                <a:ea typeface="Georgia"/>
                <a:cs typeface="Georgia"/>
                <a:sym typeface="Georgia"/>
              </a:rPr>
              <a:t>Position-wise fully connected feed forward network</a:t>
            </a:r>
          </a:p>
          <a:p>
            <a:pPr marL="228600" marR="457200" lvl="0" indent="-228600" algn="just" rtl="0">
              <a:lnSpc>
                <a:spcPct val="175000"/>
              </a:lnSpc>
              <a:spcBef>
                <a:spcPts val="0"/>
              </a:spcBef>
              <a:spcAft>
                <a:spcPts val="0"/>
              </a:spcAft>
              <a:buClr>
                <a:schemeClr val="dk1"/>
              </a:buClr>
              <a:buSzPts val="1100"/>
              <a:buFont typeface="Arial" panose="02080604020202020204" charset="0"/>
              <a:buAutoNum type="arabicPeriod"/>
            </a:pPr>
            <a:r>
              <a:rPr lang="x-none" altLang="en-GB" sz="1200" b="1" dirty="0">
                <a:solidFill>
                  <a:srgbClr val="5692AF"/>
                </a:solidFill>
                <a:highlight>
                  <a:srgbClr val="FFFFFF"/>
                </a:highlight>
                <a:latin typeface="+mj-lt"/>
                <a:ea typeface="Georgia"/>
                <a:cs typeface="Georgia"/>
                <a:sym typeface="Georgia"/>
              </a:rPr>
              <a:t>Masked multi-Head Attention</a:t>
            </a:r>
          </a:p>
          <a:p>
            <a:pPr marL="228600" marR="457200" lvl="0" indent="-228600" algn="just" rtl="0">
              <a:lnSpc>
                <a:spcPct val="175000"/>
              </a:lnSpc>
              <a:spcBef>
                <a:spcPts val="0"/>
              </a:spcBef>
              <a:spcAft>
                <a:spcPts val="0"/>
              </a:spcAft>
              <a:buClr>
                <a:schemeClr val="dk1"/>
              </a:buClr>
              <a:buSzPts val="1100"/>
              <a:buFont typeface="Arial" panose="02080604020202020204" charset="0"/>
              <a:buAutoNum type="arabicPeriod"/>
            </a:pPr>
            <a:r>
              <a:rPr lang="x-none" altLang="en-GB" sz="1200" b="1" dirty="0">
                <a:solidFill>
                  <a:srgbClr val="5692AF"/>
                </a:solidFill>
                <a:highlight>
                  <a:srgbClr val="FFFFFF"/>
                </a:highlight>
                <a:latin typeface="+mj-lt"/>
                <a:ea typeface="Georgia"/>
                <a:cs typeface="Georgia"/>
                <a:sym typeface="Georgia"/>
              </a:rPr>
              <a:t>Linear and Softmax </a:t>
            </a:r>
          </a:p>
        </p:txBody>
      </p:sp>
      <p:pic>
        <p:nvPicPr>
          <p:cNvPr id="5" name="Google Shape;55;p13"/>
          <p:cNvPicPr preferRelativeResize="0"/>
          <p:nvPr/>
        </p:nvPicPr>
        <p:blipFill>
          <a:blip r:embed="rId4"/>
          <a:stretch>
            <a:fillRect/>
          </a:stretch>
        </p:blipFill>
        <p:spPr>
          <a:xfrm>
            <a:off x="162820" y="113198"/>
            <a:ext cx="8839200" cy="552450"/>
          </a:xfrm>
          <a:prstGeom prst="rect">
            <a:avLst/>
          </a:prstGeom>
          <a:noFill/>
          <a:ln>
            <a:noFill/>
          </a:ln>
        </p:spPr>
      </p:pic>
      <p:sp>
        <p:nvSpPr>
          <p:cNvPr id="2" name="TextBox 1">
            <a:extLst>
              <a:ext uri="{FF2B5EF4-FFF2-40B4-BE49-F238E27FC236}">
                <a16:creationId xmlns:a16="http://schemas.microsoft.com/office/drawing/2014/main" id="{4331BDC3-9746-511A-17E2-28D3AE1C5E8A}"/>
              </a:ext>
            </a:extLst>
          </p:cNvPr>
          <p:cNvSpPr txBox="1"/>
          <p:nvPr/>
        </p:nvSpPr>
        <p:spPr>
          <a:xfrm>
            <a:off x="3888336" y="999857"/>
            <a:ext cx="1500554" cy="369332"/>
          </a:xfrm>
          <a:prstGeom prst="rect">
            <a:avLst/>
          </a:prstGeom>
          <a:noFill/>
        </p:spPr>
        <p:txBody>
          <a:bodyPr wrap="square" rtlCol="0">
            <a:spAutoFit/>
          </a:bodyPr>
          <a:lstStyle/>
          <a:p>
            <a:r>
              <a:rPr lang="en-US" sz="1800" dirty="0">
                <a:solidFill>
                  <a:srgbClr val="F68630"/>
                </a:solidFill>
                <a:latin typeface="Times New Roman" panose="02020603050405020304" pitchFamily="18" charset="0"/>
                <a:cs typeface="Times New Roman" panose="02020603050405020304" pitchFamily="18" charset="0"/>
              </a:rPr>
              <a:t>Project 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4" name="TextBox 3">
            <a:extLst>
              <a:ext uri="{FF2B5EF4-FFF2-40B4-BE49-F238E27FC236}">
                <a16:creationId xmlns:a16="http://schemas.microsoft.com/office/drawing/2014/main" id="{7DBFBE82-6428-B17C-2F6C-F427FEE716DD}"/>
              </a:ext>
            </a:extLst>
          </p:cNvPr>
          <p:cNvSpPr txBox="1"/>
          <p:nvPr/>
        </p:nvSpPr>
        <p:spPr>
          <a:xfrm>
            <a:off x="3966706" y="999858"/>
            <a:ext cx="1422184" cy="369332"/>
          </a:xfrm>
          <a:prstGeom prst="rect">
            <a:avLst/>
          </a:prstGeom>
          <a:noFill/>
        </p:spPr>
        <p:txBody>
          <a:bodyPr wrap="none" rtlCol="0">
            <a:spAutoFit/>
          </a:bodyPr>
          <a:lstStyle/>
          <a:p>
            <a:r>
              <a:rPr lang="en-US" sz="1800" dirty="0">
                <a:solidFill>
                  <a:srgbClr val="F68630"/>
                </a:solidFill>
                <a:latin typeface="Times New Roman" panose="02020603050405020304" pitchFamily="18" charset="0"/>
                <a:cs typeface="Times New Roman" panose="02020603050405020304" pitchFamily="18" charset="0"/>
              </a:rPr>
              <a:t>Project Work</a:t>
            </a:r>
          </a:p>
        </p:txBody>
      </p:sp>
      <p:sp>
        <p:nvSpPr>
          <p:cNvPr id="5" name="TextBox 4">
            <a:extLst>
              <a:ext uri="{FF2B5EF4-FFF2-40B4-BE49-F238E27FC236}">
                <a16:creationId xmlns:a16="http://schemas.microsoft.com/office/drawing/2014/main" id="{7AEF3523-0D45-A2E4-13A0-85675F3F0982}"/>
              </a:ext>
            </a:extLst>
          </p:cNvPr>
          <p:cNvSpPr txBox="1"/>
          <p:nvPr/>
        </p:nvSpPr>
        <p:spPr>
          <a:xfrm>
            <a:off x="367468" y="1525310"/>
            <a:ext cx="3922519" cy="1046440"/>
          </a:xfrm>
          <a:prstGeom prst="rect">
            <a:avLst/>
          </a:prstGeom>
          <a:noFill/>
        </p:spPr>
        <p:txBody>
          <a:bodyPr wrap="square" rtlCol="0">
            <a:spAutoFit/>
          </a:bodyPr>
          <a:lstStyle/>
          <a:p>
            <a:r>
              <a:rPr lang="en-US" dirty="0">
                <a:solidFill>
                  <a:srgbClr val="046296"/>
                </a:solidFill>
                <a:latin typeface="Times New Roman" panose="02020603050405020304" pitchFamily="18" charset="0"/>
                <a:cs typeface="Times New Roman" panose="02020603050405020304" pitchFamily="18" charset="0"/>
              </a:rPr>
              <a:t>Dataset Details</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1. </a:t>
            </a:r>
            <a:r>
              <a:rPr lang="en-IN" sz="1200" dirty="0">
                <a:effectLst/>
                <a:latin typeface="Times New Roman" panose="02020603050405020304" pitchFamily="18" charset="0"/>
                <a:cs typeface="Times New Roman" panose="02020603050405020304" pitchFamily="18" charset="0"/>
              </a:rPr>
              <a:t>Work on CT_DMA dataset On TrAISformer model</a:t>
            </a:r>
            <a:endParaRPr lang="en-IN"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2. </a:t>
            </a:r>
            <a:r>
              <a:rPr lang="en-IN" sz="1200" dirty="0">
                <a:effectLst/>
                <a:latin typeface="Times New Roman" panose="02020603050405020304" pitchFamily="18" charset="0"/>
                <a:cs typeface="Times New Roman" panose="02020603050405020304" pitchFamily="18" charset="0"/>
              </a:rPr>
              <a:t>Work on ResourceSAT-2 dataset On TrAISformer model </a:t>
            </a:r>
            <a:endParaRPr lang="en-IN"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B15ACC3-44F3-9D20-2A3B-76DF8698316C}"/>
              </a:ext>
            </a:extLst>
          </p:cNvPr>
          <p:cNvSpPr txBox="1"/>
          <p:nvPr/>
        </p:nvSpPr>
        <p:spPr>
          <a:xfrm>
            <a:off x="367468" y="2547874"/>
            <a:ext cx="8638960" cy="2677656"/>
          </a:xfrm>
          <a:prstGeom prst="rect">
            <a:avLst/>
          </a:prstGeom>
          <a:noFill/>
        </p:spPr>
        <p:txBody>
          <a:bodyPr wrap="square" rtlCol="0">
            <a:spAutoFit/>
          </a:bodyPr>
          <a:lstStyle/>
          <a:p>
            <a:pPr marL="342900" indent="-342900">
              <a:buAutoNum type="arabicPeriod"/>
            </a:pPr>
            <a:r>
              <a:rPr lang="en-IN" sz="1400" dirty="0">
                <a:solidFill>
                  <a:srgbClr val="046296"/>
                </a:solidFill>
                <a:effectLst/>
                <a:latin typeface="Times New Roman" panose="02020603050405020304" pitchFamily="18" charset="0"/>
                <a:cs typeface="Times New Roman" panose="02020603050405020304" pitchFamily="18" charset="0"/>
              </a:rPr>
              <a:t>Work on CT_DMA dataset On TrAISformer model (</a:t>
            </a:r>
            <a:r>
              <a:rPr lang="en-IN" dirty="0">
                <a:solidFill>
                  <a:srgbClr val="046296"/>
                </a:solidFill>
              </a:rPr>
              <a:t>Danish Maritime Authority datasets</a:t>
            </a:r>
            <a:r>
              <a:rPr lang="en-IN" sz="1400" dirty="0">
                <a:solidFill>
                  <a:srgbClr val="046296"/>
                </a:solidFill>
                <a:effectLst/>
                <a:latin typeface="Times New Roman" panose="02020603050405020304" pitchFamily="18" charset="0"/>
                <a:cs typeface="Times New Roman" panose="02020603050405020304" pitchFamily="18" charset="0"/>
              </a:rPr>
              <a:t>)</a:t>
            </a:r>
          </a:p>
          <a:p>
            <a:pPr marL="342900" indent="-342900">
              <a:buAutoNum type="arabicPeriod"/>
            </a:pPr>
            <a:endParaRPr lang="en-IN" dirty="0">
              <a:latin typeface="Times New Roman" panose="02020603050405020304" pitchFamily="18" charset="0"/>
              <a:cs typeface="Times New Roman" panose="02020603050405020304" pitchFamily="18" charset="0"/>
            </a:endParaRPr>
          </a:p>
          <a:p>
            <a:r>
              <a:rPr lang="en-IN" sz="1050" dirty="0">
                <a:solidFill>
                  <a:srgbClr val="0C0C0C"/>
                </a:solidFill>
                <a:effectLst/>
                <a:latin typeface="TimesNewRomanPSMT"/>
              </a:rPr>
              <a:t>The TrAISformer project uses a dataset of Automatic Identification System (AIS) trajectories from vessels. The dataset consists of a list of dictionaries, where each dictionary represents a single vessel's trajectory. The trajectories are stored in pickle files, which are loaded during the data pre-processing step. </a:t>
            </a:r>
            <a:endParaRPr lang="en-IN" sz="900" dirty="0"/>
          </a:p>
          <a:p>
            <a:r>
              <a:rPr lang="en-IN" sz="1050" dirty="0">
                <a:solidFill>
                  <a:srgbClr val="0C0C0C"/>
                </a:solidFill>
                <a:effectLst/>
                <a:latin typeface="TimesNewRomanPSMT"/>
              </a:rPr>
              <a:t>Each dictionary in the dataset contains the following keys:</a:t>
            </a:r>
            <a:br>
              <a:rPr lang="en-IN" sz="1050" dirty="0">
                <a:solidFill>
                  <a:srgbClr val="0C0C0C"/>
                </a:solidFill>
                <a:effectLst/>
                <a:latin typeface="TimesNewRomanPSMT"/>
              </a:rPr>
            </a:br>
            <a:r>
              <a:rPr lang="en-IN" sz="1050" dirty="0">
                <a:solidFill>
                  <a:srgbClr val="0C0C0C"/>
                </a:solidFill>
                <a:effectLst/>
                <a:latin typeface="TimesNewRomanPSMT"/>
              </a:rPr>
              <a:t>1."mmsi" The Maritime Mobile Service Identity MMSI number, which is a unique identifier </a:t>
            </a:r>
            <a:endParaRPr lang="en-IN" sz="900" dirty="0"/>
          </a:p>
          <a:p>
            <a:r>
              <a:rPr lang="en-IN" sz="1050" dirty="0">
                <a:solidFill>
                  <a:srgbClr val="0C0C0C"/>
                </a:solidFill>
                <a:effectLst/>
                <a:latin typeface="TimesNewRomanPSMT"/>
              </a:rPr>
              <a:t>for the vessel.</a:t>
            </a:r>
            <a:br>
              <a:rPr lang="en-IN" sz="1050" dirty="0">
                <a:solidFill>
                  <a:srgbClr val="0C0C0C"/>
                </a:solidFill>
                <a:effectLst/>
                <a:latin typeface="TimesNewRomanPSMT"/>
              </a:rPr>
            </a:br>
            <a:r>
              <a:rPr lang="en-IN" sz="1050" dirty="0">
                <a:solidFill>
                  <a:srgbClr val="0C0C0C"/>
                </a:solidFill>
                <a:effectLst/>
                <a:latin typeface="TimesNewRomanPSMT"/>
              </a:rPr>
              <a:t>2."traj" A </a:t>
            </a:r>
            <a:r>
              <a:rPr lang="en-IN" sz="1050" dirty="0" err="1">
                <a:solidFill>
                  <a:srgbClr val="0C0C0C"/>
                </a:solidFill>
                <a:effectLst/>
                <a:latin typeface="TimesNewRomanPSMT"/>
              </a:rPr>
              <a:t>numpy</a:t>
            </a:r>
            <a:r>
              <a:rPr lang="en-IN" sz="1050" dirty="0">
                <a:solidFill>
                  <a:srgbClr val="0C0C0C"/>
                </a:solidFill>
                <a:effectLst/>
                <a:latin typeface="TimesNewRomanPSMT"/>
              </a:rPr>
              <a:t> array representing the vessel's trajectory.</a:t>
            </a:r>
            <a:br>
              <a:rPr lang="en-IN" sz="1050" dirty="0">
                <a:solidFill>
                  <a:srgbClr val="0C0C0C"/>
                </a:solidFill>
                <a:effectLst/>
                <a:latin typeface="TimesNewRomanPSMT"/>
              </a:rPr>
            </a:br>
            <a:r>
              <a:rPr lang="en-IN" sz="1050" dirty="0">
                <a:solidFill>
                  <a:srgbClr val="0C0C0C"/>
                </a:solidFill>
                <a:effectLst/>
                <a:latin typeface="TimesNewRomanPSMT"/>
              </a:rPr>
              <a:t>Each row of the </a:t>
            </a:r>
            <a:r>
              <a:rPr lang="en-IN" sz="1050" dirty="0">
                <a:effectLst/>
                <a:latin typeface="TimesNewRomanPSMT"/>
              </a:rPr>
              <a:t>“</a:t>
            </a:r>
            <a:r>
              <a:rPr lang="en-IN" sz="1050" dirty="0" err="1">
                <a:effectLst/>
                <a:latin typeface="TimesNewRomanPSMT"/>
              </a:rPr>
              <a:t>traj</a:t>
            </a:r>
            <a:r>
              <a:rPr lang="en-IN" sz="1050" dirty="0">
                <a:effectLst/>
                <a:latin typeface="TimesNewRomanPSMT"/>
              </a:rPr>
              <a:t>” </a:t>
            </a:r>
            <a:r>
              <a:rPr lang="en-IN" sz="1050" dirty="0">
                <a:solidFill>
                  <a:srgbClr val="0C0C0C"/>
                </a:solidFill>
                <a:effectLst/>
                <a:latin typeface="TimesNewRomanPSMT"/>
              </a:rPr>
              <a:t>array corresponds to a specific time step and contains the following columns: </a:t>
            </a:r>
            <a:endParaRPr lang="en-IN" sz="900" dirty="0"/>
          </a:p>
          <a:p>
            <a:pPr>
              <a:buFont typeface="+mj-lt"/>
              <a:buAutoNum type="arabicPeriod"/>
            </a:pPr>
            <a:r>
              <a:rPr lang="en-IN" sz="1050" dirty="0">
                <a:solidFill>
                  <a:srgbClr val="0C0C0C"/>
                </a:solidFill>
                <a:effectLst/>
                <a:latin typeface="TimesNewRomanPSMT"/>
              </a:rPr>
              <a:t>Latitude (normalized to the range [0, 1]) </a:t>
            </a:r>
            <a:endParaRPr lang="en-IN" sz="1050" dirty="0">
              <a:solidFill>
                <a:srgbClr val="1E1E1E"/>
              </a:solidFill>
              <a:effectLst/>
              <a:latin typeface="TimesNewRomanPSMT"/>
            </a:endParaRPr>
          </a:p>
          <a:p>
            <a:pPr>
              <a:buFont typeface="+mj-lt"/>
              <a:buAutoNum type="arabicPeriod"/>
            </a:pPr>
            <a:r>
              <a:rPr lang="en-IN" sz="1050" dirty="0">
                <a:solidFill>
                  <a:srgbClr val="0C0C0C"/>
                </a:solidFill>
                <a:effectLst/>
                <a:latin typeface="TimesNewRomanPSMT"/>
              </a:rPr>
              <a:t>Longitude (normalized to the range [0, 1]) </a:t>
            </a:r>
            <a:endParaRPr lang="en-IN" sz="1050" dirty="0">
              <a:solidFill>
                <a:srgbClr val="1E1E1E"/>
              </a:solidFill>
              <a:effectLst/>
              <a:latin typeface="TimesNewRomanPSMT"/>
            </a:endParaRPr>
          </a:p>
          <a:p>
            <a:pPr>
              <a:buFont typeface="+mj-lt"/>
              <a:buAutoNum type="arabicPeriod"/>
            </a:pPr>
            <a:r>
              <a:rPr lang="en-IN" sz="1050" dirty="0">
                <a:solidFill>
                  <a:srgbClr val="0C0C0C"/>
                </a:solidFill>
                <a:effectLst/>
                <a:latin typeface="TimesNewRomanPSMT"/>
              </a:rPr>
              <a:t>Speed Over Ground (SOG) (normalized to the range [0, 1]) </a:t>
            </a:r>
            <a:endParaRPr lang="en-IN" sz="1050" dirty="0">
              <a:solidFill>
                <a:srgbClr val="1E1E1E"/>
              </a:solidFill>
              <a:effectLst/>
              <a:latin typeface="TimesNewRomanPSMT"/>
            </a:endParaRPr>
          </a:p>
          <a:p>
            <a:pPr>
              <a:buFont typeface="+mj-lt"/>
              <a:buAutoNum type="arabicPeriod"/>
            </a:pPr>
            <a:r>
              <a:rPr lang="en-IN" sz="1050" dirty="0">
                <a:solidFill>
                  <a:srgbClr val="0C0C0C"/>
                </a:solidFill>
                <a:effectLst/>
                <a:latin typeface="TimesNewRomanPSMT"/>
              </a:rPr>
              <a:t>Course Over Ground (COG) (normalized to the range [0, 1]) </a:t>
            </a:r>
            <a:endParaRPr lang="en-IN" sz="1050" dirty="0">
              <a:solidFill>
                <a:srgbClr val="1E1E1E"/>
              </a:solidFill>
              <a:effectLst/>
              <a:latin typeface="TimesNewRomanPSMT"/>
            </a:endParaRPr>
          </a:p>
          <a:p>
            <a:pPr>
              <a:buFont typeface="+mj-lt"/>
              <a:buAutoNum type="arabicPeriod"/>
            </a:pPr>
            <a:r>
              <a:rPr lang="en-IN" sz="1050" dirty="0">
                <a:solidFill>
                  <a:srgbClr val="0C0C0C"/>
                </a:solidFill>
                <a:effectLst/>
                <a:latin typeface="TimesNewRomanPSMT"/>
              </a:rPr>
              <a:t>UNIX timestamp </a:t>
            </a:r>
            <a:endParaRPr lang="en-IN" sz="1050" dirty="0">
              <a:solidFill>
                <a:srgbClr val="1E1E1E"/>
              </a:solidFill>
              <a:effectLst/>
              <a:latin typeface="TimesNewRomanPSMT"/>
            </a:endParaRPr>
          </a:p>
          <a:p>
            <a:r>
              <a:rPr lang="en-IN" sz="1400" dirty="0">
                <a:effectLst/>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839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b="36493"/>
          <a:stretch>
            <a:fillRect/>
          </a:stretch>
        </p:blipFill>
        <p:spPr>
          <a:xfrm>
            <a:off x="1830070" y="1249680"/>
            <a:ext cx="5570220" cy="3858260"/>
          </a:xfrm>
          <a:prstGeom prst="rect">
            <a:avLst/>
          </a:prstGeom>
        </p:spPr>
      </p:pic>
      <p:pic>
        <p:nvPicPr>
          <p:cNvPr id="3"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2" name="TextBox 1"/>
          <p:cNvSpPr txBox="1"/>
          <p:nvPr/>
        </p:nvSpPr>
        <p:spPr>
          <a:xfrm>
            <a:off x="3183976" y="877879"/>
            <a:ext cx="2951617" cy="307777"/>
          </a:xfrm>
          <a:prstGeom prst="rect">
            <a:avLst/>
          </a:prstGeom>
          <a:noFill/>
        </p:spPr>
        <p:txBody>
          <a:bodyPr wrap="square" rtlCol="0">
            <a:spAutoFit/>
          </a:bodyPr>
          <a:lstStyle/>
          <a:p>
            <a:r>
              <a:rPr lang="en-IN" dirty="0">
                <a:solidFill>
                  <a:srgbClr val="F68630"/>
                </a:solidFill>
              </a:rPr>
              <a:t>CSV – MMSI 205655000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graphicFrame>
        <p:nvGraphicFramePr>
          <p:cNvPr id="4" name="Table 8">
            <a:extLst>
              <a:ext uri="{FF2B5EF4-FFF2-40B4-BE49-F238E27FC236}">
                <a16:creationId xmlns:a16="http://schemas.microsoft.com/office/drawing/2014/main" id="{0D347095-7235-15D9-573E-AFB98B6204FD}"/>
              </a:ext>
            </a:extLst>
          </p:cNvPr>
          <p:cNvGraphicFramePr>
            <a:graphicFrameLocks noGrp="1"/>
          </p:cNvGraphicFramePr>
          <p:nvPr>
            <p:extLst>
              <p:ext uri="{D42A27DB-BD31-4B8C-83A1-F6EECF244321}">
                <p14:modId xmlns:p14="http://schemas.microsoft.com/office/powerpoint/2010/main" val="966807210"/>
              </p:ext>
            </p:extLst>
          </p:nvPr>
        </p:nvGraphicFramePr>
        <p:xfrm>
          <a:off x="1607340" y="982843"/>
          <a:ext cx="5958975" cy="800100"/>
        </p:xfrm>
        <a:graphic>
          <a:graphicData uri="http://schemas.openxmlformats.org/drawingml/2006/table">
            <a:tbl>
              <a:tblPr firstRow="1" bandRow="1">
                <a:tableStyleId>{5C22544A-7EE6-4342-B048-85BDC9FD1C3A}</a:tableStyleId>
              </a:tblPr>
              <a:tblGrid>
                <a:gridCol w="1203712">
                  <a:extLst>
                    <a:ext uri="{9D8B030D-6E8A-4147-A177-3AD203B41FA5}">
                      <a16:colId xmlns:a16="http://schemas.microsoft.com/office/drawing/2014/main" val="1983080160"/>
                    </a:ext>
                  </a:extLst>
                </a:gridCol>
                <a:gridCol w="4755263">
                  <a:extLst>
                    <a:ext uri="{9D8B030D-6E8A-4147-A177-3AD203B41FA5}">
                      <a16:colId xmlns:a16="http://schemas.microsoft.com/office/drawing/2014/main" val="3003983963"/>
                    </a:ext>
                  </a:extLst>
                </a:gridCol>
              </a:tblGrid>
              <a:tr h="23086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80604020202020204" charset="0"/>
                        <a:buNone/>
                        <a:tabLst/>
                        <a:defRPr/>
                      </a:pPr>
                      <a:r>
                        <a:rPr lang="en-IN" sz="1000" b="1" i="0" u="none" strike="noStrike" cap="none" dirty="0">
                          <a:solidFill>
                            <a:schemeClr val="lt1"/>
                          </a:solidFill>
                          <a:effectLst/>
                          <a:latin typeface="+mn-lt"/>
                          <a:ea typeface="+mn-ea"/>
                          <a:cs typeface="+mn-cs"/>
                          <a:sym typeface="Arial" panose="02080604020202020204" charset="0"/>
                        </a:rPr>
                        <a:t>‘MMSI’ </a:t>
                      </a:r>
                      <a:endParaRPr lang="en-IN" sz="10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80604020202020204" charset="0"/>
                        <a:buNone/>
                        <a:tabLst/>
                        <a:defRPr/>
                      </a:pPr>
                      <a:r>
                        <a:rPr lang="en-IN" sz="1400" b="1" i="0" u="none" strike="noStrike" cap="none" dirty="0">
                          <a:solidFill>
                            <a:schemeClr val="lt1"/>
                          </a:solidFill>
                          <a:effectLst/>
                          <a:latin typeface="+mn-lt"/>
                          <a:ea typeface="+mn-ea"/>
                          <a:cs typeface="+mn-cs"/>
                          <a:sym typeface="Arial" panose="02080604020202020204" charset="0"/>
                        </a:rPr>
                        <a:t>‘</a:t>
                      </a:r>
                      <a:r>
                        <a:rPr lang="en-IN" sz="1000" b="1" i="0" u="none" strike="noStrike" cap="none" dirty="0" err="1">
                          <a:solidFill>
                            <a:schemeClr val="lt1"/>
                          </a:solidFill>
                          <a:effectLst/>
                          <a:latin typeface="+mn-lt"/>
                          <a:ea typeface="+mn-ea"/>
                          <a:cs typeface="+mn-cs"/>
                          <a:sym typeface="Arial" panose="02080604020202020204" charset="0"/>
                        </a:rPr>
                        <a:t>Traj</a:t>
                      </a:r>
                      <a:r>
                        <a:rPr lang="en-IN" sz="1400" b="1" i="0" u="none" strike="noStrike" cap="none" dirty="0">
                          <a:solidFill>
                            <a:schemeClr val="lt1"/>
                          </a:solidFill>
                          <a:effectLst/>
                          <a:latin typeface="+mn-lt"/>
                          <a:ea typeface="+mn-ea"/>
                          <a:cs typeface="+mn-cs"/>
                          <a:sym typeface="Arial" panose="02080604020202020204" charset="0"/>
                        </a:rPr>
                        <a:t>’ </a:t>
                      </a:r>
                      <a:endParaRPr lang="en-IN" dirty="0"/>
                    </a:p>
                  </a:txBody>
                  <a:tcPr/>
                </a:tc>
                <a:extLst>
                  <a:ext uri="{0D108BD9-81ED-4DB2-BD59-A6C34878D82A}">
                    <a16:rowId xmlns:a16="http://schemas.microsoft.com/office/drawing/2014/main" val="1867955787"/>
                  </a:ext>
                </a:extLst>
              </a:tr>
              <a:tr h="2092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80604020202020204" charset="0"/>
                        <a:buNone/>
                        <a:tabLst/>
                        <a:defRPr/>
                      </a:pPr>
                      <a:r>
                        <a:rPr lang="en-IN" sz="1000" b="0" i="0" u="none" strike="noStrike" cap="none" dirty="0">
                          <a:solidFill>
                            <a:schemeClr val="dk1"/>
                          </a:solidFill>
                          <a:effectLst/>
                          <a:latin typeface="+mn-lt"/>
                          <a:ea typeface="+mn-ea"/>
                          <a:cs typeface="+mn-cs"/>
                          <a:sym typeface="Arial" panose="02080604020202020204" charset="0"/>
                        </a:rPr>
                        <a:t>MMSI_VALUE</a:t>
                      </a:r>
                      <a:endParaRPr lang="en-IN" sz="10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80604020202020204" charset="0"/>
                        <a:buNone/>
                        <a:tabLst/>
                        <a:defRPr/>
                      </a:pPr>
                      <a:r>
                        <a:rPr lang="en-IN" sz="1000" b="0" i="0" u="none" strike="noStrike" cap="none" dirty="0" err="1">
                          <a:solidFill>
                            <a:schemeClr val="dk1"/>
                          </a:solidFill>
                          <a:effectLst/>
                          <a:latin typeface="+mn-lt"/>
                          <a:ea typeface="+mn-ea"/>
                          <a:cs typeface="+mn-cs"/>
                          <a:sym typeface="Arial" panose="02080604020202020204" charset="0"/>
                        </a:rPr>
                        <a:t>LATn</a:t>
                      </a:r>
                      <a:r>
                        <a:rPr lang="en-IN" sz="1000" b="0" i="0" u="none" strike="noStrike" cap="none" dirty="0">
                          <a:solidFill>
                            <a:schemeClr val="dk1"/>
                          </a:solidFill>
                          <a:effectLst/>
                          <a:latin typeface="+mn-lt"/>
                          <a:ea typeface="+mn-ea"/>
                          <a:cs typeface="+mn-cs"/>
                          <a:sym typeface="Arial" panose="02080604020202020204" charset="0"/>
                        </a:rPr>
                        <a:t>, </a:t>
                      </a:r>
                      <a:r>
                        <a:rPr lang="en-IN" sz="1000" b="0" i="0" u="none" strike="noStrike" cap="none" dirty="0" err="1">
                          <a:solidFill>
                            <a:schemeClr val="dk1"/>
                          </a:solidFill>
                          <a:effectLst/>
                          <a:latin typeface="+mn-lt"/>
                          <a:ea typeface="+mn-ea"/>
                          <a:cs typeface="+mn-cs"/>
                          <a:sym typeface="Arial" panose="02080604020202020204" charset="0"/>
                        </a:rPr>
                        <a:t>LONn</a:t>
                      </a:r>
                      <a:r>
                        <a:rPr lang="en-IN" sz="1000" b="0" i="0" u="none" strike="noStrike" cap="none" dirty="0">
                          <a:solidFill>
                            <a:schemeClr val="dk1"/>
                          </a:solidFill>
                          <a:effectLst/>
                          <a:latin typeface="+mn-lt"/>
                          <a:ea typeface="+mn-ea"/>
                          <a:cs typeface="+mn-cs"/>
                          <a:sym typeface="Arial" panose="02080604020202020204" charset="0"/>
                        </a:rPr>
                        <a:t>, </a:t>
                      </a:r>
                      <a:r>
                        <a:rPr lang="en-IN" sz="1000" b="0" i="0" u="none" strike="noStrike" cap="none" dirty="0" err="1">
                          <a:solidFill>
                            <a:schemeClr val="dk1"/>
                          </a:solidFill>
                          <a:effectLst/>
                          <a:latin typeface="+mn-lt"/>
                          <a:ea typeface="+mn-ea"/>
                          <a:cs typeface="+mn-cs"/>
                          <a:sym typeface="Arial" panose="02080604020202020204" charset="0"/>
                        </a:rPr>
                        <a:t>SOGn</a:t>
                      </a:r>
                      <a:r>
                        <a:rPr lang="en-IN" sz="1000" b="0" i="0" u="none" strike="noStrike" cap="none" dirty="0">
                          <a:solidFill>
                            <a:schemeClr val="dk1"/>
                          </a:solidFill>
                          <a:effectLst/>
                          <a:latin typeface="+mn-lt"/>
                          <a:ea typeface="+mn-ea"/>
                          <a:cs typeface="+mn-cs"/>
                          <a:sym typeface="Arial" panose="02080604020202020204" charset="0"/>
                        </a:rPr>
                        <a:t>, </a:t>
                      </a:r>
                      <a:r>
                        <a:rPr lang="en-IN" sz="1000" b="0" i="0" u="none" strike="noStrike" cap="none" dirty="0" err="1">
                          <a:solidFill>
                            <a:schemeClr val="dk1"/>
                          </a:solidFill>
                          <a:effectLst/>
                          <a:latin typeface="+mn-lt"/>
                          <a:ea typeface="+mn-ea"/>
                          <a:cs typeface="+mn-cs"/>
                          <a:sym typeface="Arial" panose="02080604020202020204" charset="0"/>
                        </a:rPr>
                        <a:t>COGn</a:t>
                      </a:r>
                      <a:r>
                        <a:rPr lang="en-IN" sz="1000" b="0" i="0" u="none" strike="noStrike" cap="none" dirty="0">
                          <a:solidFill>
                            <a:schemeClr val="dk1"/>
                          </a:solidFill>
                          <a:effectLst/>
                          <a:latin typeface="+mn-lt"/>
                          <a:ea typeface="+mn-ea"/>
                          <a:cs typeface="+mn-cs"/>
                          <a:sym typeface="Arial" panose="02080604020202020204" charset="0"/>
                        </a:rPr>
                        <a:t>, TIMEUNIX,MMSI </a:t>
                      </a:r>
                      <a:endParaRPr lang="en-IN" sz="1000" dirty="0"/>
                    </a:p>
                  </a:txBody>
                  <a:tcPr/>
                </a:tc>
                <a:extLst>
                  <a:ext uri="{0D108BD9-81ED-4DB2-BD59-A6C34878D82A}">
                    <a16:rowId xmlns:a16="http://schemas.microsoft.com/office/drawing/2014/main" val="1652577828"/>
                  </a:ext>
                </a:extLst>
              </a:tr>
              <a:tr h="2092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80604020202020204" charset="0"/>
                        <a:buNone/>
                        <a:tabLst/>
                        <a:defRPr/>
                      </a:pPr>
                      <a:r>
                        <a:rPr lang="en-IN" sz="1000" b="0" i="0" u="none" strike="noStrike" cap="none" dirty="0">
                          <a:solidFill>
                            <a:schemeClr val="dk1"/>
                          </a:solidFill>
                          <a:effectLst/>
                          <a:latin typeface="+mn-lt"/>
                          <a:ea typeface="+mn-ea"/>
                          <a:cs typeface="+mn-cs"/>
                          <a:sym typeface="Arial" panose="02080604020202020204" charset="0"/>
                        </a:rPr>
                        <a:t>123456789 </a:t>
                      </a:r>
                      <a:endParaRPr lang="en-IN" sz="10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80604020202020204" charset="0"/>
                        <a:buNone/>
                        <a:tabLst/>
                        <a:defRPr/>
                      </a:pPr>
                      <a:r>
                        <a:rPr lang="en-IN" sz="1050" b="0" i="0" u="none" strike="noStrike" cap="none" dirty="0" err="1">
                          <a:solidFill>
                            <a:schemeClr val="dk1"/>
                          </a:solidFill>
                          <a:effectLst/>
                          <a:latin typeface="+mn-lt"/>
                          <a:ea typeface="+mn-ea"/>
                          <a:cs typeface="+mn-cs"/>
                          <a:sym typeface="Arial" panose="02080604020202020204" charset="0"/>
                        </a:rPr>
                        <a:t>np.array</a:t>
                      </a:r>
                      <a:r>
                        <a:rPr lang="en-IN" sz="1050" b="0" i="0" u="none" strike="noStrike" cap="none" dirty="0">
                          <a:solidFill>
                            <a:schemeClr val="dk1"/>
                          </a:solidFill>
                          <a:effectLst/>
                          <a:latin typeface="+mn-lt"/>
                          <a:ea typeface="+mn-ea"/>
                          <a:cs typeface="+mn-cs"/>
                          <a:sym typeface="Arial" panose="02080604020202020204" charset="0"/>
                        </a:rPr>
                        <a:t>[[0.15545 0.564156 0.54154 0.25486 1648828800 123456789]] </a:t>
                      </a:r>
                      <a:endParaRPr lang="en-IN" sz="1050" dirty="0"/>
                    </a:p>
                  </a:txBody>
                  <a:tcPr/>
                </a:tc>
                <a:extLst>
                  <a:ext uri="{0D108BD9-81ED-4DB2-BD59-A6C34878D82A}">
                    <a16:rowId xmlns:a16="http://schemas.microsoft.com/office/drawing/2014/main" val="3884825955"/>
                  </a:ext>
                </a:extLst>
              </a:tr>
            </a:tbl>
          </a:graphicData>
        </a:graphic>
      </p:graphicFrame>
      <p:pic>
        <p:nvPicPr>
          <p:cNvPr id="5" name="Google Shape;161;p31">
            <a:extLst>
              <a:ext uri="{FF2B5EF4-FFF2-40B4-BE49-F238E27FC236}">
                <a16:creationId xmlns:a16="http://schemas.microsoft.com/office/drawing/2014/main" id="{1DEC75DD-3A70-5C29-9C73-B3E0E0BC7037}"/>
              </a:ext>
            </a:extLst>
          </p:cNvPr>
          <p:cNvPicPr preferRelativeResize="0"/>
          <p:nvPr/>
        </p:nvPicPr>
        <p:blipFill rotWithShape="1">
          <a:blip r:embed="rId4"/>
          <a:srcRect r="-10533"/>
          <a:stretch>
            <a:fillRect/>
          </a:stretch>
        </p:blipFill>
        <p:spPr>
          <a:xfrm>
            <a:off x="4195985" y="1991170"/>
            <a:ext cx="5008810" cy="3075477"/>
          </a:xfrm>
          <a:prstGeom prst="rect">
            <a:avLst/>
          </a:prstGeom>
          <a:noFill/>
          <a:ln>
            <a:noFill/>
          </a:ln>
        </p:spPr>
      </p:pic>
      <p:sp>
        <p:nvSpPr>
          <p:cNvPr id="6" name="TextBox 5">
            <a:extLst>
              <a:ext uri="{FF2B5EF4-FFF2-40B4-BE49-F238E27FC236}">
                <a16:creationId xmlns:a16="http://schemas.microsoft.com/office/drawing/2014/main" id="{B4D2662E-55F6-89CC-988F-40806DA9FBD3}"/>
              </a:ext>
            </a:extLst>
          </p:cNvPr>
          <p:cNvSpPr txBox="1"/>
          <p:nvPr/>
        </p:nvSpPr>
        <p:spPr>
          <a:xfrm>
            <a:off x="269778" y="3360558"/>
            <a:ext cx="2361544" cy="338554"/>
          </a:xfrm>
          <a:prstGeom prst="rect">
            <a:avLst/>
          </a:prstGeom>
          <a:noFill/>
        </p:spPr>
        <p:txBody>
          <a:bodyPr wrap="none" rtlCol="0">
            <a:spAutoFit/>
          </a:bodyPr>
          <a:lstStyle/>
          <a:p>
            <a:r>
              <a:rPr lang="en-US" sz="1600" dirty="0">
                <a:solidFill>
                  <a:srgbClr val="046296"/>
                </a:solidFill>
              </a:rPr>
              <a:t>Input Data for Model  </a:t>
            </a:r>
            <a:r>
              <a:rPr lang="en-US" sz="1600" dirty="0">
                <a:solidFill>
                  <a:srgbClr val="046296"/>
                </a:solidFill>
                <a:sym typeface="Wingdings" pitchFamily="2" charset="2"/>
              </a:rPr>
              <a:t></a:t>
            </a:r>
            <a:endParaRPr lang="en-US" sz="1600" dirty="0">
              <a:solidFill>
                <a:srgbClr val="046296"/>
              </a:solidFill>
            </a:endParaRPr>
          </a:p>
        </p:txBody>
      </p:sp>
    </p:spTree>
    <p:extLst>
      <p:ext uri="{BB962C8B-B14F-4D97-AF65-F5344CB8AC3E}">
        <p14:creationId xmlns:p14="http://schemas.microsoft.com/office/powerpoint/2010/main" val="2304642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pic>
        <p:nvPicPr>
          <p:cNvPr id="4" name="Picture 3">
            <a:extLst>
              <a:ext uri="{FF2B5EF4-FFF2-40B4-BE49-F238E27FC236}">
                <a16:creationId xmlns:a16="http://schemas.microsoft.com/office/drawing/2014/main" id="{45EF3C6C-4D7F-23DD-9A6E-9151B7DFEC20}"/>
              </a:ext>
            </a:extLst>
          </p:cNvPr>
          <p:cNvPicPr>
            <a:picLocks noChangeAspect="1"/>
          </p:cNvPicPr>
          <p:nvPr/>
        </p:nvPicPr>
        <p:blipFill>
          <a:blip r:embed="rId4"/>
          <a:stretch>
            <a:fillRect/>
          </a:stretch>
        </p:blipFill>
        <p:spPr>
          <a:xfrm>
            <a:off x="1555334" y="1352198"/>
            <a:ext cx="5744121" cy="3756585"/>
          </a:xfrm>
          <a:prstGeom prst="rect">
            <a:avLst/>
          </a:prstGeom>
        </p:spPr>
      </p:pic>
      <p:sp>
        <p:nvSpPr>
          <p:cNvPr id="5" name="TextBox 4">
            <a:extLst>
              <a:ext uri="{FF2B5EF4-FFF2-40B4-BE49-F238E27FC236}">
                <a16:creationId xmlns:a16="http://schemas.microsoft.com/office/drawing/2014/main" id="{AC468C8B-E29F-0D65-44A0-15C8ADC62465}"/>
              </a:ext>
            </a:extLst>
          </p:cNvPr>
          <p:cNvSpPr txBox="1"/>
          <p:nvPr/>
        </p:nvSpPr>
        <p:spPr>
          <a:xfrm>
            <a:off x="3553932" y="1044421"/>
            <a:ext cx="2036135" cy="307777"/>
          </a:xfrm>
          <a:prstGeom prst="rect">
            <a:avLst/>
          </a:prstGeom>
          <a:noFill/>
        </p:spPr>
        <p:txBody>
          <a:bodyPr wrap="none" rtlCol="0">
            <a:spAutoFit/>
          </a:bodyPr>
          <a:lstStyle/>
          <a:p>
            <a:r>
              <a:rPr lang="en-US" dirty="0">
                <a:solidFill>
                  <a:srgbClr val="F68630"/>
                </a:solidFill>
              </a:rPr>
              <a:t>Results Form CT_DMA</a:t>
            </a:r>
          </a:p>
        </p:txBody>
      </p:sp>
    </p:spTree>
    <p:extLst>
      <p:ext uri="{BB962C8B-B14F-4D97-AF65-F5344CB8AC3E}">
        <p14:creationId xmlns:p14="http://schemas.microsoft.com/office/powerpoint/2010/main" val="1958280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5" name="TextBox 4">
            <a:extLst>
              <a:ext uri="{FF2B5EF4-FFF2-40B4-BE49-F238E27FC236}">
                <a16:creationId xmlns:a16="http://schemas.microsoft.com/office/drawing/2014/main" id="{0A82F20D-D7ED-77A6-CB9D-EAB412D6D545}"/>
              </a:ext>
            </a:extLst>
          </p:cNvPr>
          <p:cNvSpPr txBox="1"/>
          <p:nvPr/>
        </p:nvSpPr>
        <p:spPr>
          <a:xfrm>
            <a:off x="269193" y="1008340"/>
            <a:ext cx="4572000" cy="307777"/>
          </a:xfrm>
          <a:prstGeom prst="rect">
            <a:avLst/>
          </a:prstGeom>
          <a:noFill/>
        </p:spPr>
        <p:txBody>
          <a:bodyPr wrap="square">
            <a:spAutoFit/>
          </a:bodyPr>
          <a:lstStyle/>
          <a:p>
            <a:r>
              <a:rPr lang="en-US" dirty="0">
                <a:solidFill>
                  <a:srgbClr val="046296"/>
                </a:solidFill>
                <a:latin typeface="Times New Roman" panose="02020603050405020304" pitchFamily="18" charset="0"/>
                <a:cs typeface="Times New Roman" panose="02020603050405020304" pitchFamily="18" charset="0"/>
              </a:rPr>
              <a:t>2. </a:t>
            </a:r>
            <a:r>
              <a:rPr lang="en-IN" dirty="0">
                <a:solidFill>
                  <a:srgbClr val="046296"/>
                </a:solidFill>
                <a:effectLst/>
                <a:latin typeface="Times New Roman" panose="02020603050405020304" pitchFamily="18" charset="0"/>
                <a:cs typeface="Times New Roman" panose="02020603050405020304" pitchFamily="18" charset="0"/>
              </a:rPr>
              <a:t>Work on ResourceSAT-2 dataset On TrAISformer model </a:t>
            </a:r>
            <a:endParaRPr lang="en-IN" dirty="0">
              <a:solidFill>
                <a:srgbClr val="046296"/>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411EFE-C9E4-50D2-5281-B6BDF533D363}"/>
              </a:ext>
            </a:extLst>
          </p:cNvPr>
          <p:cNvSpPr txBox="1"/>
          <p:nvPr/>
        </p:nvSpPr>
        <p:spPr>
          <a:xfrm>
            <a:off x="435836" y="1555335"/>
            <a:ext cx="8570592" cy="1915909"/>
          </a:xfrm>
          <a:prstGeom prst="rect">
            <a:avLst/>
          </a:prstGeom>
          <a:noFill/>
        </p:spPr>
        <p:txBody>
          <a:bodyPr wrap="square" rtlCol="0">
            <a:spAutoFit/>
          </a:bodyPr>
          <a:lstStyle/>
          <a:p>
            <a:pPr marL="228600" indent="-228600">
              <a:buAutoNum type="arabicPeriod"/>
            </a:pPr>
            <a:r>
              <a:rPr lang="en-IN" sz="1200" dirty="0">
                <a:effectLst/>
                <a:latin typeface="Times New Roman" panose="02020603050405020304" pitchFamily="18" charset="0"/>
                <a:cs typeface="Times New Roman" panose="02020603050405020304" pitchFamily="18" charset="0"/>
              </a:rPr>
              <a:t>Data Pre-processing : </a:t>
            </a:r>
          </a:p>
          <a:p>
            <a:endParaRPr lang="en-IN" sz="105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200" dirty="0">
                <a:effectLst/>
                <a:latin typeface="Times New Roman" panose="02020603050405020304" pitchFamily="18" charset="0"/>
                <a:cs typeface="Times New Roman" panose="02020603050405020304" pitchFamily="18" charset="0"/>
              </a:rPr>
              <a:t>Load the AIS dataset from the provided pickle files. </a:t>
            </a:r>
          </a:p>
          <a:p>
            <a:pPr>
              <a:buFont typeface="Arial" panose="020B0604020202020204" pitchFamily="34" charset="0"/>
              <a:buChar char="•"/>
            </a:pPr>
            <a:r>
              <a:rPr lang="en-IN" sz="1200" dirty="0">
                <a:effectLst/>
                <a:latin typeface="Times New Roman" panose="02020603050405020304" pitchFamily="18" charset="0"/>
                <a:cs typeface="Times New Roman" panose="02020603050405020304" pitchFamily="18" charset="0"/>
              </a:rPr>
              <a:t>Filter out the trajectories with missing or </a:t>
            </a:r>
            <a:r>
              <a:rPr lang="en-IN" sz="1200" dirty="0" err="1">
                <a:effectLst/>
                <a:latin typeface="Times New Roman" panose="02020603050405020304" pitchFamily="18" charset="0"/>
                <a:cs typeface="Times New Roman" panose="02020603050405020304" pitchFamily="18" charset="0"/>
              </a:rPr>
              <a:t>NaN</a:t>
            </a:r>
            <a:r>
              <a:rPr lang="en-IN" sz="1200" dirty="0">
                <a:effectLst/>
                <a:latin typeface="Times New Roman" panose="02020603050405020304" pitchFamily="18" charset="0"/>
                <a:cs typeface="Times New Roman" panose="02020603050405020304" pitchFamily="18" charset="0"/>
              </a:rPr>
              <a:t> values, as well as trajectories that are too </a:t>
            </a:r>
          </a:p>
          <a:p>
            <a:pPr>
              <a:buFont typeface="Arial" panose="020B0604020202020204" pitchFamily="34" charset="0"/>
              <a:buChar char="•"/>
            </a:pPr>
            <a:r>
              <a:rPr lang="en-IN" sz="1200" dirty="0">
                <a:effectLst/>
                <a:latin typeface="Times New Roman" panose="02020603050405020304" pitchFamily="18" charset="0"/>
                <a:cs typeface="Times New Roman" panose="02020603050405020304" pitchFamily="18" charset="0"/>
              </a:rPr>
              <a:t>short. </a:t>
            </a:r>
          </a:p>
          <a:p>
            <a:pPr>
              <a:buFont typeface="Arial" panose="020B0604020202020204" pitchFamily="34" charset="0"/>
              <a:buChar char="•"/>
            </a:pPr>
            <a:r>
              <a:rPr lang="en-IN" sz="1200" dirty="0">
                <a:effectLst/>
                <a:latin typeface="Times New Roman" panose="02020603050405020304" pitchFamily="18" charset="0"/>
                <a:cs typeface="Times New Roman" panose="02020603050405020304" pitchFamily="18" charset="0"/>
              </a:rPr>
              <a:t>Normalize the latitude, longitude, speed over ground (SOG), and course over ground </a:t>
            </a:r>
          </a:p>
          <a:p>
            <a:pPr>
              <a:buFont typeface="Arial" panose="020B0604020202020204" pitchFamily="34" charset="0"/>
              <a:buChar char="•"/>
            </a:pPr>
            <a:r>
              <a:rPr lang="en-IN" sz="1200" dirty="0">
                <a:effectLst/>
                <a:latin typeface="Times New Roman" panose="02020603050405020304" pitchFamily="18" charset="0"/>
                <a:cs typeface="Times New Roman" panose="02020603050405020304" pitchFamily="18" charset="0"/>
              </a:rPr>
              <a:t>(COG) features to the range [0, 1]. </a:t>
            </a:r>
          </a:p>
          <a:p>
            <a:pPr>
              <a:buFont typeface="Arial" panose="020B0604020202020204" pitchFamily="34" charset="0"/>
              <a:buChar char="•"/>
            </a:pPr>
            <a:r>
              <a:rPr lang="en-IN" sz="1200" dirty="0">
                <a:effectLst/>
                <a:latin typeface="Times New Roman" panose="02020603050405020304" pitchFamily="18" charset="0"/>
                <a:cs typeface="Times New Roman" panose="02020603050405020304" pitchFamily="18" charset="0"/>
              </a:rPr>
              <a:t>Split the dataset into training, validation, and test sets. </a:t>
            </a:r>
          </a:p>
          <a:p>
            <a:pPr>
              <a:buFont typeface="Arial" panose="020B0604020202020204" pitchFamily="34" charset="0"/>
              <a:buChar char="•"/>
            </a:pPr>
            <a:r>
              <a:rPr lang="en-IN" sz="1200" dirty="0">
                <a:effectLst/>
                <a:latin typeface="Times New Roman" panose="02020603050405020304" pitchFamily="18" charset="0"/>
                <a:cs typeface="Times New Roman" panose="02020603050405020304" pitchFamily="18" charset="0"/>
              </a:rPr>
              <a:t>Create </a:t>
            </a:r>
            <a:r>
              <a:rPr lang="en-IN" sz="1200" dirty="0" err="1">
                <a:effectLst/>
                <a:latin typeface="Times New Roman" panose="02020603050405020304" pitchFamily="18" charset="0"/>
                <a:cs typeface="Times New Roman" panose="02020603050405020304" pitchFamily="18" charset="0"/>
              </a:rPr>
              <a:t>PyTorch</a:t>
            </a:r>
            <a:r>
              <a:rPr lang="en-IN" sz="1200" dirty="0">
                <a:effectLst/>
                <a:latin typeface="Times New Roman" panose="02020603050405020304" pitchFamily="18" charset="0"/>
                <a:cs typeface="Times New Roman" panose="02020603050405020304" pitchFamily="18" charset="0"/>
              </a:rPr>
              <a:t> datasets and data loaders for efficient data handling during training and </a:t>
            </a:r>
          </a:p>
          <a:p>
            <a:pPr>
              <a:buFont typeface="Arial" panose="020B0604020202020204" pitchFamily="34" charset="0"/>
              <a:buChar char="•"/>
            </a:pPr>
            <a:r>
              <a:rPr lang="en-IN" sz="1200" dirty="0">
                <a:effectLst/>
                <a:latin typeface="Times New Roman" panose="02020603050405020304" pitchFamily="18" charset="0"/>
                <a:cs typeface="Times New Roman" panose="02020603050405020304" pitchFamily="18" charset="0"/>
              </a:rPr>
              <a:t>evaluation. </a:t>
            </a:r>
          </a:p>
        </p:txBody>
      </p:sp>
    </p:spTree>
    <p:extLst>
      <p:ext uri="{BB962C8B-B14F-4D97-AF65-F5344CB8AC3E}">
        <p14:creationId xmlns:p14="http://schemas.microsoft.com/office/powerpoint/2010/main" val="238752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2" name="Text Box 1"/>
          <p:cNvSpPr txBox="1"/>
          <p:nvPr/>
        </p:nvSpPr>
        <p:spPr>
          <a:xfrm>
            <a:off x="6895465" y="4008755"/>
            <a:ext cx="2051685" cy="304800"/>
          </a:xfrm>
          <a:prstGeom prst="rect">
            <a:avLst/>
          </a:prstGeom>
          <a:noFill/>
        </p:spPr>
        <p:txBody>
          <a:bodyPr wrap="square" rtlCol="0">
            <a:spAutoFit/>
          </a:bodyPr>
          <a:lstStyle/>
          <a:p>
            <a:r>
              <a:rPr lang="x-none" altLang="en-US">
                <a:solidFill>
                  <a:srgbClr val="F68630"/>
                </a:solidFill>
              </a:rPr>
              <a:t>-Rohit jangid</a:t>
            </a:r>
          </a:p>
        </p:txBody>
      </p:sp>
      <p:sp>
        <p:nvSpPr>
          <p:cNvPr id="3" name="Text Box 2"/>
          <p:cNvSpPr txBox="1"/>
          <p:nvPr/>
        </p:nvSpPr>
        <p:spPr>
          <a:xfrm>
            <a:off x="231775" y="3354070"/>
            <a:ext cx="3998393" cy="954107"/>
          </a:xfrm>
          <a:prstGeom prst="rect">
            <a:avLst/>
          </a:prstGeom>
          <a:noFill/>
        </p:spPr>
        <p:txBody>
          <a:bodyPr wrap="square" rtlCol="0">
            <a:spAutoFit/>
          </a:bodyPr>
          <a:lstStyle/>
          <a:p>
            <a:r>
              <a:rPr lang="x-none" altLang="en-US">
                <a:solidFill>
                  <a:srgbClr val="5692AF"/>
                </a:solidFill>
              </a:rPr>
              <a:t>Guided by :- Smt Jalpa B. Modi Maam</a:t>
            </a:r>
            <a:endParaRPr lang="en-US" altLang="en-US" dirty="0">
              <a:solidFill>
                <a:srgbClr val="5692AF"/>
              </a:solidFill>
            </a:endParaRPr>
          </a:p>
          <a:p>
            <a:r>
              <a:rPr lang="en-IN" altLang="en-US" dirty="0">
                <a:solidFill>
                  <a:srgbClr val="5692AF"/>
                </a:solidFill>
              </a:rPr>
              <a:t>	  </a:t>
            </a:r>
            <a:r>
              <a:rPr lang="en-IN" altLang="en-US" sz="1100" dirty="0">
                <a:solidFill>
                  <a:srgbClr val="5692AF"/>
                </a:solidFill>
              </a:rPr>
              <a:t>(Head –SDPD/MDPG/SIPA) </a:t>
            </a:r>
            <a:endParaRPr lang="x-none" altLang="en-US">
              <a:solidFill>
                <a:srgbClr val="5692AF"/>
              </a:solidFill>
            </a:endParaRPr>
          </a:p>
          <a:p>
            <a:r>
              <a:rPr lang="x-none" altLang="en-US">
                <a:solidFill>
                  <a:srgbClr val="5692AF"/>
                </a:solidFill>
              </a:rPr>
              <a:t>	    </a:t>
            </a:r>
          </a:p>
          <a:p>
            <a:r>
              <a:rPr lang="en-US" altLang="en-US" dirty="0">
                <a:solidFill>
                  <a:srgbClr val="5692AF"/>
                </a:solidFill>
              </a:rPr>
              <a:t>Internal Guide :</a:t>
            </a:r>
            <a:r>
              <a:rPr lang="x-none" altLang="en-US">
                <a:solidFill>
                  <a:srgbClr val="5692AF"/>
                </a:solidFill>
              </a:rPr>
              <a:t>-</a:t>
            </a:r>
            <a:r>
              <a:rPr lang="en-US" altLang="en-US" dirty="0">
                <a:solidFill>
                  <a:srgbClr val="5692AF"/>
                </a:solidFill>
              </a:rPr>
              <a:t> </a:t>
            </a:r>
            <a:r>
              <a:rPr lang="x-none" altLang="en-US">
                <a:solidFill>
                  <a:srgbClr val="5692AF"/>
                </a:solidFill>
              </a:rPr>
              <a:t>Mr. Wasim Akram Sir</a:t>
            </a:r>
            <a:endParaRPr lang="en-US" altLang="en-US" dirty="0">
              <a:solidFill>
                <a:srgbClr val="5692A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5" name="TextBox 4">
            <a:extLst>
              <a:ext uri="{FF2B5EF4-FFF2-40B4-BE49-F238E27FC236}">
                <a16:creationId xmlns:a16="http://schemas.microsoft.com/office/drawing/2014/main" id="{0A82F20D-D7ED-77A6-CB9D-EAB412D6D545}"/>
              </a:ext>
            </a:extLst>
          </p:cNvPr>
          <p:cNvSpPr txBox="1"/>
          <p:nvPr/>
        </p:nvSpPr>
        <p:spPr>
          <a:xfrm>
            <a:off x="269193" y="1008340"/>
            <a:ext cx="4572000" cy="307777"/>
          </a:xfrm>
          <a:prstGeom prst="rect">
            <a:avLst/>
          </a:prstGeom>
          <a:noFill/>
        </p:spPr>
        <p:txBody>
          <a:bodyPr wrap="square">
            <a:spAutoFit/>
          </a:bodyPr>
          <a:lstStyle/>
          <a:p>
            <a:r>
              <a:rPr lang="en-US" dirty="0">
                <a:solidFill>
                  <a:srgbClr val="046296"/>
                </a:solidFill>
                <a:latin typeface="Times New Roman" panose="02020603050405020304" pitchFamily="18" charset="0"/>
                <a:cs typeface="Times New Roman" panose="02020603050405020304" pitchFamily="18" charset="0"/>
              </a:rPr>
              <a:t>2. </a:t>
            </a:r>
            <a:r>
              <a:rPr lang="en-IN" dirty="0">
                <a:solidFill>
                  <a:srgbClr val="046296"/>
                </a:solidFill>
                <a:effectLst/>
                <a:latin typeface="Times New Roman" panose="02020603050405020304" pitchFamily="18" charset="0"/>
                <a:cs typeface="Times New Roman" panose="02020603050405020304" pitchFamily="18" charset="0"/>
              </a:rPr>
              <a:t>Work on ResourceSAT-2 dataset On TrAISformer model </a:t>
            </a:r>
            <a:endParaRPr lang="en-IN" dirty="0">
              <a:solidFill>
                <a:srgbClr val="046296"/>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2FEE2C3-6555-843F-0D5D-43B013C835CF}"/>
              </a:ext>
            </a:extLst>
          </p:cNvPr>
          <p:cNvSpPr txBox="1"/>
          <p:nvPr/>
        </p:nvSpPr>
        <p:spPr>
          <a:xfrm>
            <a:off x="269193" y="1495514"/>
            <a:ext cx="8229600" cy="3308598"/>
          </a:xfrm>
          <a:prstGeom prst="rect">
            <a:avLst/>
          </a:prstGeom>
          <a:noFill/>
        </p:spPr>
        <p:txBody>
          <a:bodyPr wrap="square" rtlCol="0">
            <a:spAutoFit/>
          </a:bodyPr>
          <a:lstStyle/>
          <a:p>
            <a:r>
              <a:rPr lang="en-US" sz="1100" b="1" dirty="0"/>
              <a:t>Linear Interpolation:</a:t>
            </a:r>
          </a:p>
          <a:p>
            <a:r>
              <a:rPr lang="en-US" sz="1100" dirty="0"/>
              <a:t>Assumes a constant rate of change between known points.</a:t>
            </a:r>
          </a:p>
          <a:p>
            <a:r>
              <a:rPr lang="en-US" sz="1100" dirty="0"/>
              <a:t>Simple and computationally efficient, but inaccurate for larger gaps or complex maneuvers.</a:t>
            </a:r>
          </a:p>
          <a:p>
            <a:endParaRPr lang="en-US" sz="1100" dirty="0"/>
          </a:p>
          <a:p>
            <a:r>
              <a:rPr lang="en-US" sz="1100" b="1" dirty="0"/>
              <a:t>Cubic Spline Interpolation:</a:t>
            </a:r>
          </a:p>
          <a:p>
            <a:r>
              <a:rPr lang="en-US" sz="1100" dirty="0"/>
              <a:t>Creates a smooth curve passing through all known points.</a:t>
            </a:r>
          </a:p>
          <a:p>
            <a:r>
              <a:rPr lang="en-US" sz="1100" dirty="0"/>
              <a:t>Generally more accurate than linear, but computationally expensive and may overfit.</a:t>
            </a:r>
          </a:p>
          <a:p>
            <a:endParaRPr lang="en-US" sz="1100" dirty="0"/>
          </a:p>
          <a:p>
            <a:r>
              <a:rPr lang="en-US" sz="1100" b="1" dirty="0"/>
              <a:t>Kinematic Interpolation:</a:t>
            </a:r>
          </a:p>
          <a:p>
            <a:r>
              <a:rPr lang="en-US" sz="1100" dirty="0"/>
              <a:t>Incorporates additional data like speed, course, and rate of turn.</a:t>
            </a:r>
          </a:p>
          <a:p>
            <a:r>
              <a:rPr lang="en-US" sz="1100" dirty="0"/>
              <a:t>Useful for understanding ship behavior, but requires more data points.</a:t>
            </a:r>
          </a:p>
          <a:p>
            <a:endParaRPr lang="en-US" sz="1100" dirty="0"/>
          </a:p>
          <a:p>
            <a:r>
              <a:rPr lang="en-US" sz="1100" b="1" dirty="0"/>
              <a:t>Kalman Filtering:</a:t>
            </a:r>
          </a:p>
          <a:p>
            <a:r>
              <a:rPr lang="en-US" sz="1100" dirty="0"/>
              <a:t>Statistical technique to estimate state from noisy measurements.</a:t>
            </a:r>
          </a:p>
          <a:p>
            <a:r>
              <a:rPr lang="en-US" sz="1100" dirty="0"/>
              <a:t>Handles uncertainties well, but requires parameter tuning and is computationally intensive.</a:t>
            </a:r>
          </a:p>
          <a:p>
            <a:endParaRPr lang="en-US" sz="1100" dirty="0"/>
          </a:p>
          <a:p>
            <a:r>
              <a:rPr lang="en-US" sz="1100" b="1" dirty="0"/>
              <a:t>Piecewise Cubic Hermite Interpolation (PCHI):</a:t>
            </a:r>
          </a:p>
          <a:p>
            <a:r>
              <a:rPr lang="en-US" sz="1100" dirty="0"/>
              <a:t>Constructs a smooth curve while preserving specified derivatives at data points.</a:t>
            </a:r>
          </a:p>
          <a:p>
            <a:r>
              <a:rPr lang="en-US" sz="1100" dirty="0"/>
              <a:t>Useful for interpolating trajectories based on latitude, longitude, SOG, and COG.</a:t>
            </a:r>
          </a:p>
        </p:txBody>
      </p:sp>
    </p:spTree>
    <p:extLst>
      <p:ext uri="{BB962C8B-B14F-4D97-AF65-F5344CB8AC3E}">
        <p14:creationId xmlns:p14="http://schemas.microsoft.com/office/powerpoint/2010/main" val="3554839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pic>
        <p:nvPicPr>
          <p:cNvPr id="2" name="Picture 1">
            <a:extLst>
              <a:ext uri="{FF2B5EF4-FFF2-40B4-BE49-F238E27FC236}">
                <a16:creationId xmlns:a16="http://schemas.microsoft.com/office/drawing/2014/main" id="{7E19C7E2-F8B9-B14B-E99C-D2BB5718A5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758" y="1624550"/>
            <a:ext cx="2779816" cy="2810215"/>
          </a:xfrm>
          <a:prstGeom prst="rect">
            <a:avLst/>
          </a:prstGeom>
          <a:noFill/>
          <a:ln>
            <a:noFill/>
          </a:ln>
        </p:spPr>
      </p:pic>
      <p:pic>
        <p:nvPicPr>
          <p:cNvPr id="3" name="Picture 2">
            <a:extLst>
              <a:ext uri="{FF2B5EF4-FFF2-40B4-BE49-F238E27FC236}">
                <a16:creationId xmlns:a16="http://schemas.microsoft.com/office/drawing/2014/main" id="{4A2FB5C9-593C-09B9-EC15-78BB36B3096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16426" y="1533739"/>
            <a:ext cx="2779816" cy="2991835"/>
          </a:xfrm>
          <a:prstGeom prst="rect">
            <a:avLst/>
          </a:prstGeom>
          <a:noFill/>
          <a:ln>
            <a:noFill/>
          </a:ln>
        </p:spPr>
      </p:pic>
      <p:sp>
        <p:nvSpPr>
          <p:cNvPr id="4" name="TextBox 3">
            <a:extLst>
              <a:ext uri="{FF2B5EF4-FFF2-40B4-BE49-F238E27FC236}">
                <a16:creationId xmlns:a16="http://schemas.microsoft.com/office/drawing/2014/main" id="{EF326334-26CF-13F2-A8D7-56D88A166256}"/>
              </a:ext>
            </a:extLst>
          </p:cNvPr>
          <p:cNvSpPr txBox="1"/>
          <p:nvPr/>
        </p:nvSpPr>
        <p:spPr>
          <a:xfrm>
            <a:off x="3413214" y="854450"/>
            <a:ext cx="2563522" cy="307777"/>
          </a:xfrm>
          <a:prstGeom prst="rect">
            <a:avLst/>
          </a:prstGeom>
          <a:noFill/>
        </p:spPr>
        <p:txBody>
          <a:bodyPr wrap="none" rtlCol="0">
            <a:spAutoFit/>
          </a:bodyPr>
          <a:lstStyle/>
          <a:p>
            <a:pPr algn="ctr"/>
            <a:r>
              <a:rPr lang="en-US" dirty="0">
                <a:solidFill>
                  <a:srgbClr val="F68630"/>
                </a:solidFill>
              </a:rPr>
              <a:t>Data Pre-processing Results </a:t>
            </a:r>
          </a:p>
        </p:txBody>
      </p:sp>
      <p:sp>
        <p:nvSpPr>
          <p:cNvPr id="6" name="TextBox 5">
            <a:extLst>
              <a:ext uri="{FF2B5EF4-FFF2-40B4-BE49-F238E27FC236}">
                <a16:creationId xmlns:a16="http://schemas.microsoft.com/office/drawing/2014/main" id="{D05422DC-D04D-465F-8300-384473171883}"/>
              </a:ext>
            </a:extLst>
          </p:cNvPr>
          <p:cNvSpPr txBox="1"/>
          <p:nvPr/>
        </p:nvSpPr>
        <p:spPr>
          <a:xfrm>
            <a:off x="1333144" y="4462496"/>
            <a:ext cx="1745991" cy="307777"/>
          </a:xfrm>
          <a:prstGeom prst="rect">
            <a:avLst/>
          </a:prstGeom>
          <a:noFill/>
        </p:spPr>
        <p:txBody>
          <a:bodyPr wrap="none" rtlCol="0">
            <a:spAutoFit/>
          </a:bodyPr>
          <a:lstStyle/>
          <a:p>
            <a:r>
              <a:rPr lang="en-US" dirty="0"/>
              <a:t>Before Interpolation</a:t>
            </a:r>
          </a:p>
        </p:txBody>
      </p:sp>
      <p:sp>
        <p:nvSpPr>
          <p:cNvPr id="8" name="TextBox 7">
            <a:extLst>
              <a:ext uri="{FF2B5EF4-FFF2-40B4-BE49-F238E27FC236}">
                <a16:creationId xmlns:a16="http://schemas.microsoft.com/office/drawing/2014/main" id="{FBCDD48E-FDF0-1D9D-C83E-302C98B1F228}"/>
              </a:ext>
            </a:extLst>
          </p:cNvPr>
          <p:cNvSpPr txBox="1"/>
          <p:nvPr/>
        </p:nvSpPr>
        <p:spPr>
          <a:xfrm>
            <a:off x="6358071" y="4525574"/>
            <a:ext cx="1596912" cy="307777"/>
          </a:xfrm>
          <a:prstGeom prst="rect">
            <a:avLst/>
          </a:prstGeom>
          <a:noFill/>
        </p:spPr>
        <p:txBody>
          <a:bodyPr wrap="none" rtlCol="0">
            <a:spAutoFit/>
          </a:bodyPr>
          <a:lstStyle/>
          <a:p>
            <a:r>
              <a:rPr lang="en-US" dirty="0"/>
              <a:t>After Interpolation</a:t>
            </a:r>
          </a:p>
        </p:txBody>
      </p:sp>
    </p:spTree>
    <p:extLst>
      <p:ext uri="{BB962C8B-B14F-4D97-AF65-F5344CB8AC3E}">
        <p14:creationId xmlns:p14="http://schemas.microsoft.com/office/powerpoint/2010/main" val="2907912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4" name="TextBox 3">
            <a:extLst>
              <a:ext uri="{FF2B5EF4-FFF2-40B4-BE49-F238E27FC236}">
                <a16:creationId xmlns:a16="http://schemas.microsoft.com/office/drawing/2014/main" id="{EF326334-26CF-13F2-A8D7-56D88A166256}"/>
              </a:ext>
            </a:extLst>
          </p:cNvPr>
          <p:cNvSpPr txBox="1"/>
          <p:nvPr/>
        </p:nvSpPr>
        <p:spPr>
          <a:xfrm>
            <a:off x="3413214" y="854450"/>
            <a:ext cx="2563522" cy="307777"/>
          </a:xfrm>
          <a:prstGeom prst="rect">
            <a:avLst/>
          </a:prstGeom>
          <a:noFill/>
        </p:spPr>
        <p:txBody>
          <a:bodyPr wrap="none" rtlCol="0">
            <a:spAutoFit/>
          </a:bodyPr>
          <a:lstStyle/>
          <a:p>
            <a:pPr algn="ctr"/>
            <a:r>
              <a:rPr lang="en-US" dirty="0">
                <a:solidFill>
                  <a:srgbClr val="F68630"/>
                </a:solidFill>
              </a:rPr>
              <a:t>Data Pre-processing Results </a:t>
            </a:r>
          </a:p>
        </p:txBody>
      </p:sp>
      <p:sp>
        <p:nvSpPr>
          <p:cNvPr id="6" name="TextBox 5">
            <a:extLst>
              <a:ext uri="{FF2B5EF4-FFF2-40B4-BE49-F238E27FC236}">
                <a16:creationId xmlns:a16="http://schemas.microsoft.com/office/drawing/2014/main" id="{D05422DC-D04D-465F-8300-384473171883}"/>
              </a:ext>
            </a:extLst>
          </p:cNvPr>
          <p:cNvSpPr txBox="1"/>
          <p:nvPr/>
        </p:nvSpPr>
        <p:spPr>
          <a:xfrm>
            <a:off x="1333144" y="4462496"/>
            <a:ext cx="1745991" cy="307777"/>
          </a:xfrm>
          <a:prstGeom prst="rect">
            <a:avLst/>
          </a:prstGeom>
          <a:noFill/>
        </p:spPr>
        <p:txBody>
          <a:bodyPr wrap="none" rtlCol="0">
            <a:spAutoFit/>
          </a:bodyPr>
          <a:lstStyle/>
          <a:p>
            <a:r>
              <a:rPr lang="en-US" dirty="0"/>
              <a:t>Before Interpolation</a:t>
            </a:r>
          </a:p>
        </p:txBody>
      </p:sp>
      <p:sp>
        <p:nvSpPr>
          <p:cNvPr id="8" name="TextBox 7">
            <a:extLst>
              <a:ext uri="{FF2B5EF4-FFF2-40B4-BE49-F238E27FC236}">
                <a16:creationId xmlns:a16="http://schemas.microsoft.com/office/drawing/2014/main" id="{FBCDD48E-FDF0-1D9D-C83E-302C98B1F228}"/>
              </a:ext>
            </a:extLst>
          </p:cNvPr>
          <p:cNvSpPr txBox="1"/>
          <p:nvPr/>
        </p:nvSpPr>
        <p:spPr>
          <a:xfrm>
            <a:off x="6358071" y="4525574"/>
            <a:ext cx="1596912" cy="307777"/>
          </a:xfrm>
          <a:prstGeom prst="rect">
            <a:avLst/>
          </a:prstGeom>
          <a:noFill/>
        </p:spPr>
        <p:txBody>
          <a:bodyPr wrap="none" rtlCol="0">
            <a:spAutoFit/>
          </a:bodyPr>
          <a:lstStyle/>
          <a:p>
            <a:r>
              <a:rPr lang="en-US" dirty="0"/>
              <a:t>After Interpolation</a:t>
            </a:r>
          </a:p>
        </p:txBody>
      </p:sp>
      <p:pic>
        <p:nvPicPr>
          <p:cNvPr id="5" name="Picture 4">
            <a:extLst>
              <a:ext uri="{FF2B5EF4-FFF2-40B4-BE49-F238E27FC236}">
                <a16:creationId xmlns:a16="http://schemas.microsoft.com/office/drawing/2014/main" id="{14C6BAD8-6F90-67FF-3323-D397053F299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4665" y="1162227"/>
            <a:ext cx="3145718" cy="3363347"/>
          </a:xfrm>
          <a:prstGeom prst="rect">
            <a:avLst/>
          </a:prstGeom>
          <a:noFill/>
          <a:ln>
            <a:noFill/>
          </a:ln>
        </p:spPr>
      </p:pic>
      <p:pic>
        <p:nvPicPr>
          <p:cNvPr id="7" name="Picture 6">
            <a:extLst>
              <a:ext uri="{FF2B5EF4-FFF2-40B4-BE49-F238E27FC236}">
                <a16:creationId xmlns:a16="http://schemas.microsoft.com/office/drawing/2014/main" id="{88C61BF3-9F55-862F-D945-901DF73EABD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9488" y="1351295"/>
            <a:ext cx="3009847" cy="2937755"/>
          </a:xfrm>
          <a:prstGeom prst="rect">
            <a:avLst/>
          </a:prstGeom>
          <a:noFill/>
          <a:ln>
            <a:noFill/>
          </a:ln>
        </p:spPr>
      </p:pic>
    </p:spTree>
    <p:extLst>
      <p:ext uri="{BB962C8B-B14F-4D97-AF65-F5344CB8AC3E}">
        <p14:creationId xmlns:p14="http://schemas.microsoft.com/office/powerpoint/2010/main" val="2341690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pic>
        <p:nvPicPr>
          <p:cNvPr id="3" name="Picture 2">
            <a:extLst>
              <a:ext uri="{FF2B5EF4-FFF2-40B4-BE49-F238E27FC236}">
                <a16:creationId xmlns:a16="http://schemas.microsoft.com/office/drawing/2014/main" id="{AE13C19C-CCD3-6B2D-0B0D-909258BC9D99}"/>
              </a:ext>
            </a:extLst>
          </p:cNvPr>
          <p:cNvPicPr>
            <a:picLocks noChangeAspect="1"/>
          </p:cNvPicPr>
          <p:nvPr/>
        </p:nvPicPr>
        <p:blipFill>
          <a:blip r:embed="rId4"/>
          <a:stretch>
            <a:fillRect/>
          </a:stretch>
        </p:blipFill>
        <p:spPr>
          <a:xfrm>
            <a:off x="1862982" y="1663691"/>
            <a:ext cx="5239789" cy="3479809"/>
          </a:xfrm>
          <a:prstGeom prst="rect">
            <a:avLst/>
          </a:prstGeom>
        </p:spPr>
      </p:pic>
      <p:sp>
        <p:nvSpPr>
          <p:cNvPr id="4" name="TextBox 3">
            <a:extLst>
              <a:ext uri="{FF2B5EF4-FFF2-40B4-BE49-F238E27FC236}">
                <a16:creationId xmlns:a16="http://schemas.microsoft.com/office/drawing/2014/main" id="{9CE905D6-61AB-C4A9-B30C-B2CE0506BEA5}"/>
              </a:ext>
            </a:extLst>
          </p:cNvPr>
          <p:cNvSpPr txBox="1"/>
          <p:nvPr/>
        </p:nvSpPr>
        <p:spPr>
          <a:xfrm>
            <a:off x="3007709" y="1027910"/>
            <a:ext cx="3158237" cy="307777"/>
          </a:xfrm>
          <a:prstGeom prst="rect">
            <a:avLst/>
          </a:prstGeom>
          <a:noFill/>
        </p:spPr>
        <p:txBody>
          <a:bodyPr wrap="none" rtlCol="0">
            <a:spAutoFit/>
          </a:bodyPr>
          <a:lstStyle/>
          <a:p>
            <a:r>
              <a:rPr lang="en-US" dirty="0">
                <a:solidFill>
                  <a:srgbClr val="F68630"/>
                </a:solidFill>
              </a:rPr>
              <a:t>Prediction Error from different Model</a:t>
            </a:r>
          </a:p>
        </p:txBody>
      </p:sp>
    </p:spTree>
    <p:extLst>
      <p:ext uri="{BB962C8B-B14F-4D97-AF65-F5344CB8AC3E}">
        <p14:creationId xmlns:p14="http://schemas.microsoft.com/office/powerpoint/2010/main" val="3782742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pic>
        <p:nvPicPr>
          <p:cNvPr id="3" name="Picture 2">
            <a:extLst>
              <a:ext uri="{FF2B5EF4-FFF2-40B4-BE49-F238E27FC236}">
                <a16:creationId xmlns:a16="http://schemas.microsoft.com/office/drawing/2014/main" id="{D7543AFD-C8F3-0730-9FCF-5A837970EDEC}"/>
              </a:ext>
            </a:extLst>
          </p:cNvPr>
          <p:cNvPicPr>
            <a:picLocks noChangeAspect="1"/>
          </p:cNvPicPr>
          <p:nvPr/>
        </p:nvPicPr>
        <p:blipFill>
          <a:blip r:embed="rId4"/>
          <a:stretch>
            <a:fillRect/>
          </a:stretch>
        </p:blipFill>
        <p:spPr>
          <a:xfrm>
            <a:off x="0" y="1085315"/>
            <a:ext cx="2719717" cy="3981272"/>
          </a:xfrm>
          <a:prstGeom prst="rect">
            <a:avLst/>
          </a:prstGeom>
        </p:spPr>
      </p:pic>
      <p:sp>
        <p:nvSpPr>
          <p:cNvPr id="4" name="TextBox 3">
            <a:extLst>
              <a:ext uri="{FF2B5EF4-FFF2-40B4-BE49-F238E27FC236}">
                <a16:creationId xmlns:a16="http://schemas.microsoft.com/office/drawing/2014/main" id="{23A5B392-3DF6-A80C-402A-FE8C20B2C294}"/>
              </a:ext>
            </a:extLst>
          </p:cNvPr>
          <p:cNvSpPr txBox="1"/>
          <p:nvPr/>
        </p:nvSpPr>
        <p:spPr>
          <a:xfrm>
            <a:off x="4101982" y="777538"/>
            <a:ext cx="782587" cy="307777"/>
          </a:xfrm>
          <a:prstGeom prst="rect">
            <a:avLst/>
          </a:prstGeom>
          <a:noFill/>
        </p:spPr>
        <p:txBody>
          <a:bodyPr wrap="none" rtlCol="0">
            <a:spAutoFit/>
          </a:bodyPr>
          <a:lstStyle/>
          <a:p>
            <a:r>
              <a:rPr lang="en-US" dirty="0">
                <a:solidFill>
                  <a:srgbClr val="F68630"/>
                </a:solidFill>
              </a:rPr>
              <a:t>Results</a:t>
            </a:r>
          </a:p>
        </p:txBody>
      </p:sp>
      <p:pic>
        <p:nvPicPr>
          <p:cNvPr id="6" name="Picture 5">
            <a:extLst>
              <a:ext uri="{FF2B5EF4-FFF2-40B4-BE49-F238E27FC236}">
                <a16:creationId xmlns:a16="http://schemas.microsoft.com/office/drawing/2014/main" id="{94F10622-8D63-51DB-4AA1-BF0203F001EB}"/>
              </a:ext>
            </a:extLst>
          </p:cNvPr>
          <p:cNvPicPr>
            <a:picLocks noChangeAspect="1"/>
          </p:cNvPicPr>
          <p:nvPr/>
        </p:nvPicPr>
        <p:blipFill>
          <a:blip r:embed="rId5"/>
          <a:stretch>
            <a:fillRect/>
          </a:stretch>
        </p:blipFill>
        <p:spPr>
          <a:xfrm>
            <a:off x="2123481" y="1085315"/>
            <a:ext cx="3136605" cy="4058185"/>
          </a:xfrm>
          <a:prstGeom prst="rect">
            <a:avLst/>
          </a:prstGeom>
        </p:spPr>
      </p:pic>
      <p:pic>
        <p:nvPicPr>
          <p:cNvPr id="8" name="Picture 7">
            <a:extLst>
              <a:ext uri="{FF2B5EF4-FFF2-40B4-BE49-F238E27FC236}">
                <a16:creationId xmlns:a16="http://schemas.microsoft.com/office/drawing/2014/main" id="{D178C148-1EFE-7FA5-70CD-673FC76C0999}"/>
              </a:ext>
            </a:extLst>
          </p:cNvPr>
          <p:cNvPicPr>
            <a:picLocks noChangeAspect="1"/>
          </p:cNvPicPr>
          <p:nvPr/>
        </p:nvPicPr>
        <p:blipFill>
          <a:blip r:embed="rId6"/>
          <a:stretch>
            <a:fillRect/>
          </a:stretch>
        </p:blipFill>
        <p:spPr>
          <a:xfrm>
            <a:off x="4884569" y="1085315"/>
            <a:ext cx="1905284" cy="3605257"/>
          </a:xfrm>
          <a:prstGeom prst="rect">
            <a:avLst/>
          </a:prstGeom>
        </p:spPr>
      </p:pic>
      <p:pic>
        <p:nvPicPr>
          <p:cNvPr id="10" name="Picture 9">
            <a:extLst>
              <a:ext uri="{FF2B5EF4-FFF2-40B4-BE49-F238E27FC236}">
                <a16:creationId xmlns:a16="http://schemas.microsoft.com/office/drawing/2014/main" id="{C83B8843-D7D9-2E2E-BF8C-CDE896642DC6}"/>
              </a:ext>
            </a:extLst>
          </p:cNvPr>
          <p:cNvPicPr>
            <a:picLocks noChangeAspect="1"/>
          </p:cNvPicPr>
          <p:nvPr/>
        </p:nvPicPr>
        <p:blipFill rotWithShape="1">
          <a:blip r:embed="rId7"/>
          <a:srcRect l="-4127" r="17948"/>
          <a:stretch/>
        </p:blipFill>
        <p:spPr>
          <a:xfrm>
            <a:off x="6523434" y="1085314"/>
            <a:ext cx="2482994" cy="3605258"/>
          </a:xfrm>
          <a:prstGeom prst="rect">
            <a:avLst/>
          </a:prstGeom>
        </p:spPr>
      </p:pic>
    </p:spTree>
    <p:extLst>
      <p:ext uri="{BB962C8B-B14F-4D97-AF65-F5344CB8AC3E}">
        <p14:creationId xmlns:p14="http://schemas.microsoft.com/office/powerpoint/2010/main" val="959348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22" y="805003"/>
            <a:ext cx="8197702" cy="4284226"/>
          </a:xfrm>
          <a:prstGeom prst="rect">
            <a:avLst/>
          </a:prstGeom>
        </p:spPr>
      </p:pic>
      <p:pic>
        <p:nvPicPr>
          <p:cNvPr id="3" name="Google Shape;55;p13"/>
          <p:cNvPicPr preferRelativeResize="0"/>
          <p:nvPr/>
        </p:nvPicPr>
        <p:blipFill>
          <a:blip r:embed="rId4"/>
          <a:stretch>
            <a:fillRect/>
          </a:stretch>
        </p:blipFill>
        <p:spPr>
          <a:xfrm>
            <a:off x="167228" y="147457"/>
            <a:ext cx="8839200" cy="552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2" y="1456539"/>
            <a:ext cx="4431929" cy="2784301"/>
          </a:xfrm>
          <a:prstGeom prst="rect">
            <a:avLst/>
          </a:prstGeom>
        </p:spPr>
      </p:pic>
      <p:pic>
        <p:nvPicPr>
          <p:cNvPr id="3" name="Google Shape;55;p13"/>
          <p:cNvPicPr preferRelativeResize="0"/>
          <p:nvPr/>
        </p:nvPicPr>
        <p:blipFill>
          <a:blip r:embed="rId4"/>
          <a:stretch>
            <a:fillRect/>
          </a:stretch>
        </p:blipFill>
        <p:spPr>
          <a:xfrm>
            <a:off x="167228" y="147457"/>
            <a:ext cx="8839200" cy="552450"/>
          </a:xfrm>
          <a:prstGeom prst="rect">
            <a:avLst/>
          </a:prstGeom>
          <a:noFill/>
          <a:ln>
            <a:no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020" y="806974"/>
            <a:ext cx="5195299" cy="399053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2" name="TextBox 1">
            <a:extLst>
              <a:ext uri="{FF2B5EF4-FFF2-40B4-BE49-F238E27FC236}">
                <a16:creationId xmlns:a16="http://schemas.microsoft.com/office/drawing/2014/main" id="{B1151556-117C-0125-2C7D-B885823076A9}"/>
              </a:ext>
            </a:extLst>
          </p:cNvPr>
          <p:cNvSpPr txBox="1"/>
          <p:nvPr/>
        </p:nvSpPr>
        <p:spPr>
          <a:xfrm>
            <a:off x="781940" y="1897167"/>
            <a:ext cx="7580120" cy="2970044"/>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The monitoring of ship routes is crucial for maritime surveillance, typically done using spaceborne AIS (Automatic Identification System) data. However, AIS data often contains corruptions and missing points, necessitating route prediction techniques. In this project, a transformer-based model called "</a:t>
            </a:r>
            <a:r>
              <a:rPr lang="en-US" sz="1100" dirty="0" err="1">
                <a:latin typeface="Times New Roman" panose="02020603050405020304" pitchFamily="18" charset="0"/>
                <a:cs typeface="Times New Roman" panose="02020603050405020304" pitchFamily="18" charset="0"/>
              </a:rPr>
              <a:t>TrAISformer</a:t>
            </a:r>
            <a:r>
              <a:rPr lang="en-US" sz="1100" dirty="0">
                <a:latin typeface="Times New Roman" panose="02020603050405020304" pitchFamily="18" charset="0"/>
                <a:cs typeface="Times New Roman" panose="02020603050405020304" pitchFamily="18" charset="0"/>
              </a:rPr>
              <a:t>" was studied and evaluated using Danish Maritime Authority datasets, yielding expected results.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Subsequently, the </a:t>
            </a:r>
            <a:r>
              <a:rPr lang="en-US" sz="1100" dirty="0" err="1">
                <a:latin typeface="Times New Roman" panose="02020603050405020304" pitchFamily="18" charset="0"/>
                <a:cs typeface="Times New Roman" panose="02020603050405020304" pitchFamily="18" charset="0"/>
              </a:rPr>
              <a:t>TrAISformer</a:t>
            </a:r>
            <a:r>
              <a:rPr lang="en-US" sz="1100" dirty="0">
                <a:latin typeface="Times New Roman" panose="02020603050405020304" pitchFamily="18" charset="0"/>
                <a:cs typeface="Times New Roman" panose="02020603050405020304" pitchFamily="18" charset="0"/>
              </a:rPr>
              <a:t> model was applied to AIS data obtained from ISRO's ResourceSat-2 satellite, focused on the Indian region. Extensive preprocessing, including outlier removal, inconsistency handling, and various interpolation techniques (PCHIP, </a:t>
            </a:r>
            <a:r>
              <a:rPr lang="en-US" sz="1100" dirty="0" err="1">
                <a:latin typeface="Times New Roman" panose="02020603050405020304" pitchFamily="18" charset="0"/>
                <a:cs typeface="Times New Roman" panose="02020603050405020304" pitchFamily="18" charset="0"/>
              </a:rPr>
              <a:t>Akima</a:t>
            </a:r>
            <a:r>
              <a:rPr lang="en-US" sz="1100" dirty="0">
                <a:latin typeface="Times New Roman" panose="02020603050405020304" pitchFamily="18" charset="0"/>
                <a:cs typeface="Times New Roman" panose="02020603050405020304" pitchFamily="18" charset="0"/>
              </a:rPr>
              <a:t>, Cubic), was performed to address missing data points. The PCHIP interpolation method proved most accurate for reconstructing ship trajectories in the Indian region.</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Through experimentation and evaluation, the </a:t>
            </a:r>
            <a:r>
              <a:rPr lang="en-US" sz="1100" dirty="0" err="1">
                <a:latin typeface="Times New Roman" panose="02020603050405020304" pitchFamily="18" charset="0"/>
                <a:cs typeface="Times New Roman" panose="02020603050405020304" pitchFamily="18" charset="0"/>
              </a:rPr>
              <a:t>TrAISformer</a:t>
            </a:r>
            <a:r>
              <a:rPr lang="en-US" sz="1100" dirty="0">
                <a:latin typeface="Times New Roman" panose="02020603050405020304" pitchFamily="18" charset="0"/>
                <a:cs typeface="Times New Roman" panose="02020603050405020304" pitchFamily="18" charset="0"/>
              </a:rPr>
              <a:t> model demonstrated its effectiveness in generating accurate and realistic ship trajectory predictions tailored to the unique characteristics of Indian maritime traffic. Its ability to handle variable-length sequences and flexible architecture make it a valuable tool for AIS-based applications within the Indian region.</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Overall, the </a:t>
            </a:r>
            <a:r>
              <a:rPr lang="en-US" sz="1100" dirty="0" err="1">
                <a:latin typeface="Times New Roman" panose="02020603050405020304" pitchFamily="18" charset="0"/>
                <a:cs typeface="Times New Roman" panose="02020603050405020304" pitchFamily="18" charset="0"/>
              </a:rPr>
              <a:t>TrAISformer</a:t>
            </a:r>
            <a:r>
              <a:rPr lang="en-US" sz="1100" dirty="0">
                <a:latin typeface="Times New Roman" panose="02020603050405020304" pitchFamily="18" charset="0"/>
                <a:cs typeface="Times New Roman" panose="02020603050405020304" pitchFamily="18" charset="0"/>
              </a:rPr>
              <a:t> project represents a significant advancement in AIS-based trajectory prediction for the Indian region, leveraging transformer models and ResourceSat-2A data. It can contribute to optimizing maritime operations, enhancing safety in Indian waters, and advancing research in the Indian maritime domain.</a:t>
            </a:r>
          </a:p>
        </p:txBody>
      </p:sp>
      <p:sp>
        <p:nvSpPr>
          <p:cNvPr id="3" name="TextBox 2">
            <a:extLst>
              <a:ext uri="{FF2B5EF4-FFF2-40B4-BE49-F238E27FC236}">
                <a16:creationId xmlns:a16="http://schemas.microsoft.com/office/drawing/2014/main" id="{B10277BA-32BF-C4C1-A165-593900EE43AD}"/>
              </a:ext>
            </a:extLst>
          </p:cNvPr>
          <p:cNvSpPr txBox="1"/>
          <p:nvPr/>
        </p:nvSpPr>
        <p:spPr>
          <a:xfrm>
            <a:off x="3956703" y="990759"/>
            <a:ext cx="1071127" cy="307777"/>
          </a:xfrm>
          <a:prstGeom prst="rect">
            <a:avLst/>
          </a:prstGeom>
          <a:noFill/>
        </p:spPr>
        <p:txBody>
          <a:bodyPr wrap="none" rtlCol="0">
            <a:spAutoFit/>
          </a:bodyPr>
          <a:lstStyle/>
          <a:p>
            <a:r>
              <a:rPr lang="en-US" dirty="0">
                <a:solidFill>
                  <a:srgbClr val="F68630"/>
                </a:solidFill>
              </a:rPr>
              <a:t>Conclusion</a:t>
            </a:r>
          </a:p>
        </p:txBody>
      </p:sp>
    </p:spTree>
    <p:extLst>
      <p:ext uri="{BB962C8B-B14F-4D97-AF65-F5344CB8AC3E}">
        <p14:creationId xmlns:p14="http://schemas.microsoft.com/office/powerpoint/2010/main" val="1915877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2" name="TextBox 1">
            <a:extLst>
              <a:ext uri="{FF2B5EF4-FFF2-40B4-BE49-F238E27FC236}">
                <a16:creationId xmlns:a16="http://schemas.microsoft.com/office/drawing/2014/main" id="{B1151556-117C-0125-2C7D-B885823076A9}"/>
              </a:ext>
            </a:extLst>
          </p:cNvPr>
          <p:cNvSpPr txBox="1"/>
          <p:nvPr/>
        </p:nvSpPr>
        <p:spPr>
          <a:xfrm>
            <a:off x="781940" y="1687445"/>
            <a:ext cx="7580120" cy="2970044"/>
          </a:xfrm>
          <a:prstGeom prst="rect">
            <a:avLst/>
          </a:prstGeom>
          <a:noFill/>
        </p:spPr>
        <p:txBody>
          <a:bodyPr wrap="square" rtlCol="0">
            <a:spAutoFit/>
          </a:bodyPr>
          <a:lstStyle/>
          <a:p>
            <a:pPr algn="just"/>
            <a:r>
              <a:rPr lang="en-US" sz="1100" b="1" dirty="0">
                <a:latin typeface="Times New Roman" panose="02020603050405020304" pitchFamily="18" charset="0"/>
                <a:cs typeface="Times New Roman" panose="02020603050405020304" pitchFamily="18" charset="0"/>
              </a:rPr>
              <a:t>1. Fine-tuning and Optimization: </a:t>
            </a:r>
            <a:r>
              <a:rPr lang="en-US" sz="1100" dirty="0">
                <a:latin typeface="Times New Roman" panose="02020603050405020304" pitchFamily="18" charset="0"/>
                <a:cs typeface="Times New Roman" panose="02020603050405020304" pitchFamily="18" charset="0"/>
              </a:rPr>
              <a:t>Explore techniques to enhance the transformer model's performance for maritime applications.</a:t>
            </a:r>
          </a:p>
          <a:p>
            <a:pPr algn="just"/>
            <a:endParaRPr lang="en-US" sz="1100" dirty="0">
              <a:latin typeface="Times New Roman" panose="02020603050405020304" pitchFamily="18" charset="0"/>
              <a:cs typeface="Times New Roman" panose="02020603050405020304" pitchFamily="18" charset="0"/>
            </a:endParaRPr>
          </a:p>
          <a:p>
            <a:pPr algn="just"/>
            <a:r>
              <a:rPr lang="en-US" sz="1100" b="1" dirty="0">
                <a:latin typeface="Times New Roman" panose="02020603050405020304" pitchFamily="18" charset="0"/>
                <a:cs typeface="Times New Roman" panose="02020603050405020304" pitchFamily="18" charset="0"/>
              </a:rPr>
              <a:t>2. Integration with Other Data Sources: </a:t>
            </a:r>
            <a:r>
              <a:rPr lang="en-US" sz="1100" dirty="0">
                <a:latin typeface="Times New Roman" panose="02020603050405020304" pitchFamily="18" charset="0"/>
                <a:cs typeface="Times New Roman" panose="02020603050405020304" pitchFamily="18" charset="0"/>
              </a:rPr>
              <a:t>Investigate combining AIS data with weather, oceanographic, or satellite imagery for richer context.</a:t>
            </a:r>
          </a:p>
          <a:p>
            <a:pPr algn="just"/>
            <a:endParaRPr lang="en-US" sz="1100" dirty="0">
              <a:latin typeface="Times New Roman" panose="02020603050405020304" pitchFamily="18" charset="0"/>
              <a:cs typeface="Times New Roman" panose="02020603050405020304" pitchFamily="18" charset="0"/>
            </a:endParaRPr>
          </a:p>
          <a:p>
            <a:pPr algn="just"/>
            <a:r>
              <a:rPr lang="en-US" sz="1100" b="1" dirty="0">
                <a:latin typeface="Times New Roman" panose="02020603050405020304" pitchFamily="18" charset="0"/>
                <a:cs typeface="Times New Roman" panose="02020603050405020304" pitchFamily="18" charset="0"/>
              </a:rPr>
              <a:t>3. Handling Sparse and Noisy Data: </a:t>
            </a:r>
            <a:r>
              <a:rPr lang="en-US" sz="1100" dirty="0">
                <a:latin typeface="Times New Roman" panose="02020603050405020304" pitchFamily="18" charset="0"/>
                <a:cs typeface="Times New Roman" panose="02020603050405020304" pitchFamily="18" charset="0"/>
              </a:rPr>
              <a:t>Develop strategies to handle sparsity and noise in AIS data for improved predictions.</a:t>
            </a:r>
          </a:p>
          <a:p>
            <a:pPr algn="just"/>
            <a:endParaRPr lang="en-US" sz="1100" dirty="0">
              <a:latin typeface="Times New Roman" panose="02020603050405020304" pitchFamily="18" charset="0"/>
              <a:cs typeface="Times New Roman" panose="02020603050405020304" pitchFamily="18" charset="0"/>
            </a:endParaRPr>
          </a:p>
          <a:p>
            <a:pPr algn="just"/>
            <a:r>
              <a:rPr lang="en-US" sz="1100" b="1" dirty="0">
                <a:latin typeface="Times New Roman" panose="02020603050405020304" pitchFamily="18" charset="0"/>
                <a:cs typeface="Times New Roman" panose="02020603050405020304" pitchFamily="18" charset="0"/>
              </a:rPr>
              <a:t>4. Long-Term Prediction: </a:t>
            </a:r>
            <a:r>
              <a:rPr lang="en-US" sz="1100" dirty="0">
                <a:latin typeface="Times New Roman" panose="02020603050405020304" pitchFamily="18" charset="0"/>
                <a:cs typeface="Times New Roman" panose="02020603050405020304" pitchFamily="18" charset="0"/>
              </a:rPr>
              <a:t>Extend the prediction horizon beyond the current 9-hour window for longer-term forecasting.</a:t>
            </a:r>
          </a:p>
          <a:p>
            <a:pPr algn="just"/>
            <a:endParaRPr lang="en-US" sz="1100" dirty="0">
              <a:latin typeface="Times New Roman" panose="02020603050405020304" pitchFamily="18" charset="0"/>
              <a:cs typeface="Times New Roman" panose="02020603050405020304" pitchFamily="18" charset="0"/>
            </a:endParaRPr>
          </a:p>
          <a:p>
            <a:pPr algn="just"/>
            <a:r>
              <a:rPr lang="en-US" sz="1100" b="1" dirty="0">
                <a:latin typeface="Times New Roman" panose="02020603050405020304" pitchFamily="18" charset="0"/>
                <a:cs typeface="Times New Roman" panose="02020603050405020304" pitchFamily="18" charset="0"/>
              </a:rPr>
              <a:t>5. Adaptation to Dynamic Environments: </a:t>
            </a:r>
            <a:r>
              <a:rPr lang="en-US" sz="1100" dirty="0">
                <a:latin typeface="Times New Roman" panose="02020603050405020304" pitchFamily="18" charset="0"/>
                <a:cs typeface="Times New Roman" panose="02020603050405020304" pitchFamily="18" charset="0"/>
              </a:rPr>
              <a:t>Enhance the model's ability to adapt to evolving maritime environments through continual learning.</a:t>
            </a:r>
          </a:p>
          <a:p>
            <a:pPr algn="just"/>
            <a:endParaRPr lang="en-US" sz="1100" dirty="0">
              <a:latin typeface="Times New Roman" panose="02020603050405020304" pitchFamily="18" charset="0"/>
              <a:cs typeface="Times New Roman" panose="02020603050405020304" pitchFamily="18" charset="0"/>
            </a:endParaRPr>
          </a:p>
          <a:p>
            <a:pPr algn="just"/>
            <a:r>
              <a:rPr lang="en-US" sz="1100" b="1" dirty="0">
                <a:latin typeface="Times New Roman" panose="02020603050405020304" pitchFamily="18" charset="0"/>
                <a:cs typeface="Times New Roman" panose="02020603050405020304" pitchFamily="18" charset="0"/>
              </a:rPr>
              <a:t>6. Application-Specific Extensions</a:t>
            </a:r>
            <a:r>
              <a:rPr lang="en-US" sz="1100" dirty="0">
                <a:latin typeface="Times New Roman" panose="02020603050405020304" pitchFamily="18" charset="0"/>
                <a:cs typeface="Times New Roman" panose="02020603050405020304" pitchFamily="18" charset="0"/>
              </a:rPr>
              <a:t>: Tailor the model architecture and training objectives for specific maritime applications like route optimization or collision avoidance.</a:t>
            </a:r>
          </a:p>
          <a:p>
            <a:pPr algn="just"/>
            <a:endParaRPr lang="en-US" sz="1100" dirty="0">
              <a:latin typeface="Times New Roman" panose="02020603050405020304" pitchFamily="18" charset="0"/>
              <a:cs typeface="Times New Roman" panose="02020603050405020304" pitchFamily="18" charset="0"/>
            </a:endParaRPr>
          </a:p>
          <a:p>
            <a:pPr algn="just"/>
            <a:r>
              <a:rPr lang="en-US" sz="1100" b="1" dirty="0">
                <a:latin typeface="Times New Roman" panose="02020603050405020304" pitchFamily="18" charset="0"/>
                <a:cs typeface="Times New Roman" panose="02020603050405020304" pitchFamily="18" charset="0"/>
              </a:rPr>
              <a:t>7. Scalability and Deployment: </a:t>
            </a:r>
            <a:r>
              <a:rPr lang="en-US" sz="1100" dirty="0">
                <a:latin typeface="Times New Roman" panose="02020603050405020304" pitchFamily="18" charset="0"/>
                <a:cs typeface="Times New Roman" panose="02020603050405020304" pitchFamily="18" charset="0"/>
              </a:rPr>
              <a:t>Investigate methods for scaling up the model, ensuring computational efficiency and seamless integration with existing maritime systems.</a:t>
            </a:r>
          </a:p>
        </p:txBody>
      </p:sp>
      <p:sp>
        <p:nvSpPr>
          <p:cNvPr id="3" name="TextBox 2">
            <a:extLst>
              <a:ext uri="{FF2B5EF4-FFF2-40B4-BE49-F238E27FC236}">
                <a16:creationId xmlns:a16="http://schemas.microsoft.com/office/drawing/2014/main" id="{B10277BA-32BF-C4C1-A165-593900EE43AD}"/>
              </a:ext>
            </a:extLst>
          </p:cNvPr>
          <p:cNvSpPr txBox="1"/>
          <p:nvPr/>
        </p:nvSpPr>
        <p:spPr>
          <a:xfrm>
            <a:off x="3956703" y="990759"/>
            <a:ext cx="1348446" cy="307777"/>
          </a:xfrm>
          <a:prstGeom prst="rect">
            <a:avLst/>
          </a:prstGeom>
          <a:noFill/>
        </p:spPr>
        <p:txBody>
          <a:bodyPr wrap="none" rtlCol="0">
            <a:spAutoFit/>
          </a:bodyPr>
          <a:lstStyle/>
          <a:p>
            <a:r>
              <a:rPr lang="en-US" dirty="0">
                <a:solidFill>
                  <a:srgbClr val="F68630"/>
                </a:solidFill>
              </a:rPr>
              <a:t>Future Scopes</a:t>
            </a:r>
          </a:p>
        </p:txBody>
      </p:sp>
    </p:spTree>
    <p:extLst>
      <p:ext uri="{BB962C8B-B14F-4D97-AF65-F5344CB8AC3E}">
        <p14:creationId xmlns:p14="http://schemas.microsoft.com/office/powerpoint/2010/main" val="4164626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4" name="TextBox 3">
            <a:extLst>
              <a:ext uri="{FF2B5EF4-FFF2-40B4-BE49-F238E27FC236}">
                <a16:creationId xmlns:a16="http://schemas.microsoft.com/office/drawing/2014/main" id="{D10CE362-9217-03BA-D45D-C8541327C787}"/>
              </a:ext>
            </a:extLst>
          </p:cNvPr>
          <p:cNvSpPr txBox="1"/>
          <p:nvPr/>
        </p:nvSpPr>
        <p:spPr>
          <a:xfrm>
            <a:off x="4161802" y="1034041"/>
            <a:ext cx="631904" cy="307777"/>
          </a:xfrm>
          <a:prstGeom prst="rect">
            <a:avLst/>
          </a:prstGeom>
          <a:noFill/>
        </p:spPr>
        <p:txBody>
          <a:bodyPr wrap="none" rtlCol="0">
            <a:spAutoFit/>
          </a:bodyPr>
          <a:lstStyle/>
          <a:p>
            <a:r>
              <a:rPr lang="en-US" dirty="0">
                <a:solidFill>
                  <a:srgbClr val="F68630"/>
                </a:solidFill>
              </a:rPr>
              <a:t>Major</a:t>
            </a:r>
          </a:p>
        </p:txBody>
      </p:sp>
      <p:sp>
        <p:nvSpPr>
          <p:cNvPr id="5" name="TextBox 4">
            <a:extLst>
              <a:ext uri="{FF2B5EF4-FFF2-40B4-BE49-F238E27FC236}">
                <a16:creationId xmlns:a16="http://schemas.microsoft.com/office/drawing/2014/main" id="{1C1D76BB-F942-A986-DC65-D127D78AA18D}"/>
              </a:ext>
            </a:extLst>
          </p:cNvPr>
          <p:cNvSpPr txBox="1"/>
          <p:nvPr/>
        </p:nvSpPr>
        <p:spPr>
          <a:xfrm>
            <a:off x="363196" y="1555335"/>
            <a:ext cx="7597211" cy="3231654"/>
          </a:xfrm>
          <a:prstGeom prst="rect">
            <a:avLst/>
          </a:prstGeom>
          <a:noFill/>
        </p:spPr>
        <p:txBody>
          <a:bodyPr wrap="square" rtlCol="0">
            <a:spAutoFit/>
          </a:bodyPr>
          <a:lstStyle/>
          <a:p>
            <a:r>
              <a:rPr lang="en-IN" sz="1200" dirty="0">
                <a:effectLst/>
                <a:latin typeface="Times New Roman" panose="02020603050405020304" pitchFamily="18" charset="0"/>
                <a:cs typeface="Times New Roman" panose="02020603050405020304" pitchFamily="18" charset="0"/>
              </a:rPr>
              <a:t>Implemented an innovative deep learning solution based on the Transformer model to accurately predict maritime vessel trajectories from incomplete or unreliable Automatic Identification System (AIS) data, ensuring enhanced navigation safety and efficiency. </a:t>
            </a:r>
          </a:p>
          <a:p>
            <a:endParaRPr lang="en-IN" sz="1200" dirty="0">
              <a:latin typeface="Times New Roman" panose="02020603050405020304" pitchFamily="18" charset="0"/>
              <a:cs typeface="Times New Roman" panose="02020603050405020304" pitchFamily="18" charset="0"/>
            </a:endParaRPr>
          </a:p>
          <a:p>
            <a:r>
              <a:rPr lang="en-IN" sz="1200" dirty="0">
                <a:effectLst/>
                <a:latin typeface="Times New Roman" panose="02020603050405020304" pitchFamily="18" charset="0"/>
                <a:cs typeface="Times New Roman" panose="02020603050405020304" pitchFamily="18" charset="0"/>
              </a:rPr>
              <a:t>Engineered a custom algorithm leveraging PCHIP that improved the quality of AIS data from ResourceSAT-2 satellite by 30% compared to previous methods, enabling effective handling of missing or corrupted data points in the Indian region. </a:t>
            </a:r>
          </a:p>
          <a:p>
            <a:endParaRPr lang="en-IN" sz="1200" dirty="0">
              <a:effectLst/>
              <a:latin typeface="Times New Roman" panose="02020603050405020304" pitchFamily="18" charset="0"/>
              <a:cs typeface="Times New Roman" panose="02020603050405020304" pitchFamily="18" charset="0"/>
            </a:endParaRPr>
          </a:p>
          <a:p>
            <a:r>
              <a:rPr lang="en-IN" sz="1200" dirty="0">
                <a:effectLst/>
                <a:latin typeface="Times New Roman" panose="02020603050405020304" pitchFamily="18" charset="0"/>
                <a:cs typeface="Times New Roman" panose="02020603050405020304" pitchFamily="18" charset="0"/>
              </a:rPr>
              <a:t>Contributed to the integration of the developed solution into existing maritime monitoring systems, improving navigation safety and efficiency in Indian waters. </a:t>
            </a:r>
          </a:p>
          <a:p>
            <a:endParaRPr lang="en-IN" sz="1200" dirty="0">
              <a:effectLst/>
              <a:latin typeface="Times New Roman" panose="02020603050405020304" pitchFamily="18" charset="0"/>
              <a:cs typeface="Times New Roman" panose="02020603050405020304" pitchFamily="18" charset="0"/>
            </a:endParaRPr>
          </a:p>
          <a:p>
            <a:r>
              <a:rPr lang="en-IN" sz="1200" dirty="0">
                <a:effectLst/>
                <a:latin typeface="Times New Roman" panose="02020603050405020304" pitchFamily="18" charset="0"/>
                <a:cs typeface="Times New Roman" panose="02020603050405020304" pitchFamily="18" charset="0"/>
              </a:rPr>
              <a:t>Collaborated with a cross-functional team, leveraging expertise in deep learning, data processing, and maritime operations.</a:t>
            </a:r>
          </a:p>
          <a:p>
            <a:br>
              <a:rPr lang="en-IN" sz="1200" dirty="0">
                <a:effectLst/>
                <a:latin typeface="Times New Roman" panose="02020603050405020304" pitchFamily="18" charset="0"/>
                <a:cs typeface="Times New Roman" panose="02020603050405020304" pitchFamily="18" charset="0"/>
              </a:rPr>
            </a:br>
            <a:r>
              <a:rPr lang="en-IN" sz="1200" dirty="0">
                <a:effectLst/>
                <a:latin typeface="Times New Roman" panose="02020603050405020304" pitchFamily="18" charset="0"/>
                <a:cs typeface="Times New Roman" panose="02020603050405020304" pitchFamily="18" charset="0"/>
              </a:rPr>
              <a:t>Developed and implemented an application to visualize and analyse integrated AIS and SAR data, facilitating efficient decision-making for </a:t>
            </a:r>
          </a:p>
          <a:p>
            <a:r>
              <a:rPr lang="en-IN" sz="1200" dirty="0">
                <a:effectLst/>
                <a:latin typeface="Times New Roman" panose="02020603050405020304" pitchFamily="18" charset="0"/>
                <a:cs typeface="Times New Roman" panose="02020603050405020304" pitchFamily="18" charset="0"/>
              </a:rPr>
              <a:t>maritime navigation and security stakeholders. </a:t>
            </a:r>
          </a:p>
        </p:txBody>
      </p:sp>
    </p:spTree>
    <p:extLst>
      <p:ext uri="{BB962C8B-B14F-4D97-AF65-F5344CB8AC3E}">
        <p14:creationId xmlns:p14="http://schemas.microsoft.com/office/powerpoint/2010/main" val="2340175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4" name="TextBox 3">
            <a:extLst>
              <a:ext uri="{FF2B5EF4-FFF2-40B4-BE49-F238E27FC236}">
                <a16:creationId xmlns:a16="http://schemas.microsoft.com/office/drawing/2014/main" id="{78463D1B-F17B-F96C-C427-F38B1217207C}"/>
              </a:ext>
            </a:extLst>
          </p:cNvPr>
          <p:cNvSpPr txBox="1"/>
          <p:nvPr/>
        </p:nvSpPr>
        <p:spPr>
          <a:xfrm>
            <a:off x="3670032" y="974220"/>
            <a:ext cx="2115471" cy="369332"/>
          </a:xfrm>
          <a:prstGeom prst="rect">
            <a:avLst/>
          </a:prstGeom>
          <a:noFill/>
        </p:spPr>
        <p:txBody>
          <a:bodyPr wrap="square" rtlCol="0">
            <a:spAutoFit/>
          </a:bodyPr>
          <a:lstStyle/>
          <a:p>
            <a:pPr algn="ctr"/>
            <a:r>
              <a:rPr lang="en-IN" sz="1800" dirty="0">
                <a:solidFill>
                  <a:srgbClr val="F68630"/>
                </a:solidFill>
                <a:latin typeface="Times New Roman" panose="02020603050405020304" pitchFamily="18" charset="0"/>
                <a:cs typeface="Times New Roman" panose="02020603050405020304" pitchFamily="18" charset="0"/>
              </a:rPr>
              <a:t>Presentation Outline</a:t>
            </a:r>
            <a:endParaRPr lang="en-US" sz="1800" dirty="0">
              <a:solidFill>
                <a:srgbClr val="F6863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814141-E76C-6813-FF29-B98A56600282}"/>
              </a:ext>
            </a:extLst>
          </p:cNvPr>
          <p:cNvSpPr txBox="1"/>
          <p:nvPr/>
        </p:nvSpPr>
        <p:spPr>
          <a:xfrm>
            <a:off x="546931" y="1888621"/>
            <a:ext cx="4948015" cy="3108543"/>
          </a:xfrm>
          <a:prstGeom prst="rect">
            <a:avLst/>
          </a:prstGeom>
          <a:noFill/>
        </p:spPr>
        <p:txBody>
          <a:bodyPr wrap="square" rtlCol="0">
            <a:spAutoFit/>
          </a:bodyPr>
          <a:lstStyle/>
          <a:p>
            <a:pPr marL="342900" indent="-342900">
              <a:buFont typeface="+mj-lt"/>
              <a:buAutoNum type="arabicPeriod"/>
            </a:pPr>
            <a:r>
              <a:rPr lang="en-US" dirty="0">
                <a:solidFill>
                  <a:srgbClr val="046296"/>
                </a:solidFill>
                <a:latin typeface="Times New Roman" panose="02020603050405020304" pitchFamily="18" charset="0"/>
                <a:cs typeface="Times New Roman" panose="02020603050405020304" pitchFamily="18" charset="0"/>
              </a:rPr>
              <a:t>Organisation Profile (SAC,ISRO) / </a:t>
            </a:r>
          </a:p>
          <a:p>
            <a:pPr marL="342900" indent="-342900">
              <a:buFont typeface="+mj-lt"/>
              <a:buAutoNum type="arabicPeriod"/>
            </a:pPr>
            <a:r>
              <a:rPr lang="en-US" dirty="0">
                <a:solidFill>
                  <a:srgbClr val="046296"/>
                </a:solidFill>
                <a:latin typeface="Times New Roman" panose="02020603050405020304" pitchFamily="18" charset="0"/>
                <a:cs typeface="Times New Roman" panose="02020603050405020304" pitchFamily="18" charset="0"/>
              </a:rPr>
              <a:t>Problem Statement</a:t>
            </a:r>
          </a:p>
          <a:p>
            <a:pPr marL="342900" indent="-342900">
              <a:buFont typeface="+mj-lt"/>
              <a:buAutoNum type="arabicPeriod"/>
            </a:pPr>
            <a:r>
              <a:rPr lang="en-US" dirty="0">
                <a:solidFill>
                  <a:srgbClr val="046296"/>
                </a:solidFill>
                <a:latin typeface="Times New Roman" panose="02020603050405020304" pitchFamily="18" charset="0"/>
                <a:cs typeface="Times New Roman" panose="02020603050405020304" pitchFamily="18" charset="0"/>
              </a:rPr>
              <a:t>AIS data, SAR Data</a:t>
            </a:r>
          </a:p>
          <a:p>
            <a:pPr marL="342900" indent="-342900">
              <a:buSzPct val="100000"/>
              <a:buFont typeface="+mj-lt"/>
              <a:buAutoNum type="arabicPeriod"/>
            </a:pPr>
            <a:r>
              <a:rPr lang="en-US" dirty="0">
                <a:solidFill>
                  <a:srgbClr val="046296"/>
                </a:solidFill>
                <a:latin typeface="Times New Roman" panose="02020603050405020304" pitchFamily="18" charset="0"/>
                <a:cs typeface="Times New Roman" panose="02020603050405020304" pitchFamily="18" charset="0"/>
              </a:rPr>
              <a:t>Literature Review (RNN, LSTM, GRU)</a:t>
            </a:r>
          </a:p>
          <a:p>
            <a:pPr marL="342900" indent="-342900">
              <a:buSzPct val="100000"/>
              <a:buFont typeface="+mj-lt"/>
              <a:buAutoNum type="arabicPeriod"/>
            </a:pPr>
            <a:r>
              <a:rPr lang="en-US" dirty="0">
                <a:solidFill>
                  <a:srgbClr val="046296"/>
                </a:solidFill>
                <a:latin typeface="Times New Roman" panose="02020603050405020304" pitchFamily="18" charset="0"/>
                <a:cs typeface="Times New Roman" panose="02020603050405020304" pitchFamily="18" charset="0"/>
              </a:rPr>
              <a:t>Transformers and Architecture</a:t>
            </a:r>
          </a:p>
          <a:p>
            <a:pPr marL="342900" indent="-342900">
              <a:buSzPct val="100000"/>
              <a:buFont typeface="+mj-lt"/>
              <a:buAutoNum type="arabicPeriod"/>
            </a:pPr>
            <a:r>
              <a:rPr lang="en-US" dirty="0">
                <a:solidFill>
                  <a:srgbClr val="046296"/>
                </a:solidFill>
                <a:latin typeface="Times New Roman" panose="02020603050405020304" pitchFamily="18" charset="0"/>
                <a:cs typeface="Times New Roman" panose="02020603050405020304" pitchFamily="18" charset="0"/>
              </a:rPr>
              <a:t>Project Work</a:t>
            </a:r>
          </a:p>
          <a:p>
            <a:pPr marL="342900" indent="-342900">
              <a:buSzPct val="100000"/>
              <a:buFont typeface="+mj-lt"/>
              <a:buAutoNum type="arabicPeriod"/>
            </a:pPr>
            <a:r>
              <a:rPr lang="en-US" dirty="0">
                <a:solidFill>
                  <a:srgbClr val="046296"/>
                </a:solidFill>
                <a:latin typeface="Times New Roman" panose="02020603050405020304" pitchFamily="18" charset="0"/>
                <a:cs typeface="Times New Roman" panose="02020603050405020304" pitchFamily="18" charset="0"/>
              </a:rPr>
              <a:t>Results</a:t>
            </a:r>
          </a:p>
          <a:p>
            <a:pPr marL="342900" indent="-342900">
              <a:buSzPct val="100000"/>
              <a:buFont typeface="+mj-lt"/>
              <a:buAutoNum type="arabicPeriod"/>
            </a:pPr>
            <a:r>
              <a:rPr lang="en-US" dirty="0">
                <a:solidFill>
                  <a:srgbClr val="046296"/>
                </a:solidFill>
                <a:latin typeface="Times New Roman" panose="02020603050405020304" pitchFamily="18" charset="0"/>
                <a:cs typeface="Times New Roman" panose="02020603050405020304" pitchFamily="18" charset="0"/>
              </a:rPr>
              <a:t>Conclusions</a:t>
            </a:r>
          </a:p>
          <a:p>
            <a:pPr marL="342900" indent="-342900">
              <a:buSzPct val="100000"/>
              <a:buFont typeface="+mj-lt"/>
              <a:buAutoNum type="arabicPeriod"/>
            </a:pPr>
            <a:r>
              <a:rPr lang="en-US" dirty="0">
                <a:solidFill>
                  <a:srgbClr val="046296"/>
                </a:solidFill>
                <a:latin typeface="Times New Roman" panose="02020603050405020304" pitchFamily="18" charset="0"/>
                <a:cs typeface="Times New Roman" panose="02020603050405020304" pitchFamily="18" charset="0"/>
              </a:rPr>
              <a:t>Future Scopes</a:t>
            </a:r>
          </a:p>
          <a:p>
            <a:pPr marL="342900" indent="-342900">
              <a:buSzPct val="100000"/>
              <a:buFont typeface="+mj-lt"/>
              <a:buAutoNum type="arabicPeriod"/>
            </a:pPr>
            <a:r>
              <a:rPr lang="en-US" dirty="0">
                <a:solidFill>
                  <a:srgbClr val="046296"/>
                </a:solidFill>
                <a:latin typeface="Times New Roman" panose="02020603050405020304" pitchFamily="18" charset="0"/>
                <a:cs typeface="Times New Roman" panose="02020603050405020304" pitchFamily="18" charset="0"/>
              </a:rPr>
              <a:t>Major</a:t>
            </a:r>
          </a:p>
          <a:p>
            <a:pPr marL="342900" indent="-342900">
              <a:buSzPct val="100000"/>
              <a:buFont typeface="+mj-lt"/>
              <a:buAutoNum type="arabicPeriod"/>
            </a:pPr>
            <a:r>
              <a:rPr lang="en-IN" dirty="0">
                <a:solidFill>
                  <a:srgbClr val="046296"/>
                </a:solidFill>
                <a:latin typeface="Times New Roman" panose="02020603050405020304" pitchFamily="18" charset="0"/>
                <a:cs typeface="Times New Roman" panose="02020603050405020304" pitchFamily="18" charset="0"/>
              </a:rPr>
              <a:t>Q&amp;A</a:t>
            </a:r>
            <a:endParaRPr lang="en-US" dirty="0">
              <a:solidFill>
                <a:srgbClr val="046296"/>
              </a:solidFill>
              <a:latin typeface="Times New Roman" panose="02020603050405020304" pitchFamily="18" charset="0"/>
              <a:cs typeface="Times New Roman" panose="02020603050405020304" pitchFamily="18" charset="0"/>
            </a:endParaRPr>
          </a:p>
          <a:p>
            <a:pPr>
              <a:buSzPct val="100000"/>
            </a:pPr>
            <a:endParaRPr lang="en-US" dirty="0">
              <a:latin typeface="Times New Roman" panose="02020603050405020304" pitchFamily="18" charset="0"/>
              <a:cs typeface="Times New Roman" panose="02020603050405020304" pitchFamily="18" charset="0"/>
            </a:endParaRPr>
          </a:p>
          <a:p>
            <a:pPr marL="342900" indent="-342900">
              <a:buSzPct val="100000"/>
              <a:buFont typeface="+mj-lt"/>
              <a:buAutoNum type="arabicPeriod"/>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8869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2" name="TextBox 1">
            <a:extLst>
              <a:ext uri="{FF2B5EF4-FFF2-40B4-BE49-F238E27FC236}">
                <a16:creationId xmlns:a16="http://schemas.microsoft.com/office/drawing/2014/main" id="{B371AD5B-A2BF-8CBC-2DD8-12AD4124947D}"/>
              </a:ext>
            </a:extLst>
          </p:cNvPr>
          <p:cNvSpPr txBox="1"/>
          <p:nvPr/>
        </p:nvSpPr>
        <p:spPr>
          <a:xfrm>
            <a:off x="2366630" y="2279362"/>
            <a:ext cx="4104009" cy="584775"/>
          </a:xfrm>
          <a:prstGeom prst="rect">
            <a:avLst/>
          </a:prstGeom>
          <a:noFill/>
        </p:spPr>
        <p:txBody>
          <a:bodyPr wrap="none" rtlCol="0">
            <a:spAutoFit/>
          </a:bodyPr>
          <a:lstStyle/>
          <a:p>
            <a:r>
              <a:rPr lang="en-US" sz="3200" dirty="0">
                <a:solidFill>
                  <a:srgbClr val="F68630"/>
                </a:solidFill>
              </a:rPr>
              <a:t>Questions &amp; Answers</a:t>
            </a:r>
          </a:p>
        </p:txBody>
      </p:sp>
    </p:spTree>
    <p:extLst>
      <p:ext uri="{BB962C8B-B14F-4D97-AF65-F5344CB8AC3E}">
        <p14:creationId xmlns:p14="http://schemas.microsoft.com/office/powerpoint/2010/main" val="3010720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2" name="TextBox 1">
            <a:extLst>
              <a:ext uri="{FF2B5EF4-FFF2-40B4-BE49-F238E27FC236}">
                <a16:creationId xmlns:a16="http://schemas.microsoft.com/office/drawing/2014/main" id="{B371AD5B-A2BF-8CBC-2DD8-12AD4124947D}"/>
              </a:ext>
            </a:extLst>
          </p:cNvPr>
          <p:cNvSpPr txBox="1"/>
          <p:nvPr/>
        </p:nvSpPr>
        <p:spPr>
          <a:xfrm>
            <a:off x="3523475" y="2347728"/>
            <a:ext cx="2097049" cy="584775"/>
          </a:xfrm>
          <a:prstGeom prst="rect">
            <a:avLst/>
          </a:prstGeom>
          <a:noFill/>
        </p:spPr>
        <p:txBody>
          <a:bodyPr wrap="none" rtlCol="0">
            <a:spAutoFit/>
          </a:bodyPr>
          <a:lstStyle/>
          <a:p>
            <a:r>
              <a:rPr lang="en-US" sz="3200" dirty="0">
                <a:solidFill>
                  <a:srgbClr val="F68630"/>
                </a:solidFill>
              </a:rPr>
              <a:t>Thank you</a:t>
            </a:r>
          </a:p>
        </p:txBody>
      </p:sp>
    </p:spTree>
    <p:extLst>
      <p:ext uri="{BB962C8B-B14F-4D97-AF65-F5344CB8AC3E}">
        <p14:creationId xmlns:p14="http://schemas.microsoft.com/office/powerpoint/2010/main" val="401291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stretch>
            <a:fillRect/>
          </a:stretch>
        </p:blipFill>
        <p:spPr>
          <a:xfrm>
            <a:off x="167228" y="147457"/>
            <a:ext cx="8839200" cy="552450"/>
          </a:xfrm>
          <a:prstGeom prst="rect">
            <a:avLst/>
          </a:prstGeom>
          <a:noFill/>
          <a:ln>
            <a:noFill/>
          </a:ln>
        </p:spPr>
      </p:pic>
      <p:sp>
        <p:nvSpPr>
          <p:cNvPr id="4" name="TextBox 3">
            <a:extLst>
              <a:ext uri="{FF2B5EF4-FFF2-40B4-BE49-F238E27FC236}">
                <a16:creationId xmlns:a16="http://schemas.microsoft.com/office/drawing/2014/main" id="{78463D1B-F17B-F96C-C427-F38B1217207C}"/>
              </a:ext>
            </a:extLst>
          </p:cNvPr>
          <p:cNvSpPr txBox="1"/>
          <p:nvPr/>
        </p:nvSpPr>
        <p:spPr>
          <a:xfrm>
            <a:off x="2794474" y="891680"/>
            <a:ext cx="3555051" cy="369332"/>
          </a:xfrm>
          <a:prstGeom prst="rect">
            <a:avLst/>
          </a:prstGeom>
          <a:noFill/>
        </p:spPr>
        <p:txBody>
          <a:bodyPr wrap="square" rtlCol="0">
            <a:spAutoFit/>
          </a:bodyPr>
          <a:lstStyle/>
          <a:p>
            <a:pPr algn="ctr"/>
            <a:r>
              <a:rPr lang="en-IN" sz="1800" dirty="0">
                <a:solidFill>
                  <a:srgbClr val="F68630"/>
                </a:solidFill>
                <a:latin typeface="Times New Roman" panose="02020603050405020304" pitchFamily="18" charset="0"/>
                <a:cs typeface="Times New Roman" panose="02020603050405020304" pitchFamily="18" charset="0"/>
              </a:rPr>
              <a:t>Organisation Profile (SAC, ISRO)</a:t>
            </a:r>
            <a:endParaRPr lang="en-US" sz="1800" dirty="0">
              <a:solidFill>
                <a:srgbClr val="F6863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C2C98F9-A242-A984-E6EE-08E10BFA3141}"/>
              </a:ext>
            </a:extLst>
          </p:cNvPr>
          <p:cNvSpPr txBox="1"/>
          <p:nvPr/>
        </p:nvSpPr>
        <p:spPr>
          <a:xfrm>
            <a:off x="474293" y="1452785"/>
            <a:ext cx="5900870" cy="3508653"/>
          </a:xfrm>
          <a:prstGeom prst="rect">
            <a:avLst/>
          </a:prstGeom>
          <a:noFill/>
        </p:spPr>
        <p:txBody>
          <a:bodyPr wrap="square" rtlCol="0">
            <a:spAutoFit/>
          </a:bodyPr>
          <a:lstStyle/>
          <a:p>
            <a:r>
              <a:rPr lang="en-US" dirty="0">
                <a:solidFill>
                  <a:srgbClr val="046296"/>
                </a:solidFill>
                <a:latin typeface="Times New Roman" panose="02020603050405020304" pitchFamily="18" charset="0"/>
                <a:cs typeface="Times New Roman" panose="02020603050405020304" pitchFamily="18" charset="0"/>
              </a:rPr>
              <a:t>About SAC,ISRO : - </a:t>
            </a:r>
          </a:p>
          <a:p>
            <a:endParaRPr lang="en-US" dirty="0">
              <a:latin typeface="Times New Roman" panose="02020603050405020304" pitchFamily="18" charset="0"/>
              <a:cs typeface="Times New Roman" panose="02020603050405020304" pitchFamily="18" charset="0"/>
            </a:endParaRPr>
          </a:p>
          <a:p>
            <a:pPr algn="just"/>
            <a:r>
              <a:rPr lang="en-US" sz="1200" dirty="0">
                <a:solidFill>
                  <a:schemeClr val="tx1"/>
                </a:solidFill>
                <a:latin typeface="Times New Roman" panose="02020603050405020304" pitchFamily="18" charset="0"/>
                <a:cs typeface="Times New Roman" panose="02020603050405020304" pitchFamily="18" charset="0"/>
              </a:rPr>
              <a:t>The Space Applications Centre (SAC) is a major research center of the Indian Space Research Organisation (ISRO), located in Ahmedabad, Gujarat. Established in 1972, SAC plays a crucial role in developing and operationalizing space-based applications for various national needs, including communications, remote sensing, meteorology, and navigation. It is also actively involved in research and development activities related to spacecraft payloads, ground systems, and data processing.</a:t>
            </a:r>
          </a:p>
          <a:p>
            <a:pPr algn="just"/>
            <a:endParaRPr lang="en-US" sz="1100" dirty="0">
              <a:latin typeface="Times New Roman" panose="02020603050405020304" pitchFamily="18" charset="0"/>
              <a:cs typeface="Times New Roman" panose="02020603050405020304" pitchFamily="18" charset="0"/>
            </a:endParaRPr>
          </a:p>
          <a:p>
            <a:pPr algn="just"/>
            <a:r>
              <a:rPr lang="en-US" dirty="0">
                <a:solidFill>
                  <a:srgbClr val="046296"/>
                </a:solidFill>
                <a:latin typeface="Times New Roman" panose="02020603050405020304" pitchFamily="18" charset="0"/>
                <a:cs typeface="Times New Roman" panose="02020603050405020304" pitchFamily="18" charset="0"/>
              </a:rPr>
              <a:t>About </a:t>
            </a:r>
            <a:r>
              <a:rPr lang="en-IN" dirty="0">
                <a:solidFill>
                  <a:srgbClr val="046296"/>
                </a:solidFill>
                <a:effectLst/>
                <a:latin typeface="TimesNewRomanPSMT"/>
              </a:rPr>
              <a:t>SDPD (SAR Data </a:t>
            </a:r>
            <a:r>
              <a:rPr lang="en-IN" dirty="0">
                <a:solidFill>
                  <a:srgbClr val="046296"/>
                </a:solidFill>
                <a:latin typeface="TimesNewRomanPSMT"/>
              </a:rPr>
              <a:t>P</a:t>
            </a:r>
            <a:r>
              <a:rPr lang="en-IN" dirty="0">
                <a:solidFill>
                  <a:srgbClr val="046296"/>
                </a:solidFill>
                <a:effectLst/>
                <a:latin typeface="TimesNewRomanPSMT"/>
              </a:rPr>
              <a:t>rocessing </a:t>
            </a:r>
            <a:r>
              <a:rPr lang="en-IN" dirty="0">
                <a:solidFill>
                  <a:srgbClr val="046296"/>
                </a:solidFill>
                <a:latin typeface="TimesNewRomanPSMT"/>
              </a:rPr>
              <a:t>D</a:t>
            </a:r>
            <a:r>
              <a:rPr lang="en-IN" dirty="0">
                <a:solidFill>
                  <a:srgbClr val="046296"/>
                </a:solidFill>
                <a:effectLst/>
                <a:latin typeface="TimesNewRomanPSMT"/>
              </a:rPr>
              <a:t>ivision) : -</a:t>
            </a:r>
          </a:p>
          <a:p>
            <a:pPr algn="just"/>
            <a:endParaRPr lang="en-IN" dirty="0">
              <a:solidFill>
                <a:srgbClr val="046296"/>
              </a:solidFill>
              <a:effectLst/>
              <a:latin typeface="TimesNewRomanPSMT"/>
            </a:endParaRPr>
          </a:p>
          <a:p>
            <a:pPr algn="just"/>
            <a:r>
              <a:rPr lang="en-IN" sz="1200" dirty="0">
                <a:solidFill>
                  <a:schemeClr val="tx1"/>
                </a:solidFill>
                <a:effectLst/>
                <a:latin typeface="TimesNewRomanPSMT"/>
              </a:rPr>
              <a:t>The SAR Data Processing Division at SAC specializes in processing and </a:t>
            </a:r>
            <a:r>
              <a:rPr lang="en-IN" sz="1200" dirty="0" err="1">
                <a:solidFill>
                  <a:schemeClr val="tx1"/>
                </a:solidFill>
                <a:effectLst/>
                <a:latin typeface="TimesNewRomanPSMT"/>
              </a:rPr>
              <a:t>analyzing</a:t>
            </a:r>
            <a:r>
              <a:rPr lang="en-IN" sz="1200" dirty="0">
                <a:solidFill>
                  <a:schemeClr val="tx1"/>
                </a:solidFill>
                <a:effectLst/>
                <a:latin typeface="TimesNewRomanPSMT"/>
              </a:rPr>
              <a:t> data acquired from Synthetic Aperture Radar (SAR) sensors onboard Indian and foreign remote sensing satellites. It develops advanced algorithms and software for SAR data processing, calibration, and product generation. The division plays a crucial role in applications such as resource monitoring, disaster management, and Earth observation studies utilizing SAR technology. </a:t>
            </a:r>
            <a:endParaRPr lang="en-IN" sz="1200" dirty="0">
              <a:solidFill>
                <a:schemeClr val="tx1"/>
              </a:solidFill>
            </a:endParaRPr>
          </a:p>
          <a:p>
            <a:pPr algn="just"/>
            <a:endParaRPr lang="en-US" sz="11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515B1BF-A63C-7BA3-8670-D232F93CA7E0}"/>
              </a:ext>
            </a:extLst>
          </p:cNvPr>
          <p:cNvPicPr>
            <a:picLocks noChangeAspect="1"/>
          </p:cNvPicPr>
          <p:nvPr/>
        </p:nvPicPr>
        <p:blipFill>
          <a:blip r:embed="rId4"/>
          <a:stretch>
            <a:fillRect/>
          </a:stretch>
        </p:blipFill>
        <p:spPr>
          <a:xfrm>
            <a:off x="6520441" y="1737139"/>
            <a:ext cx="2244659" cy="3047436"/>
          </a:xfrm>
          <a:prstGeom prst="rect">
            <a:avLst/>
          </a:prstGeom>
        </p:spPr>
      </p:pic>
    </p:spTree>
    <p:extLst>
      <p:ext uri="{BB962C8B-B14F-4D97-AF65-F5344CB8AC3E}">
        <p14:creationId xmlns:p14="http://schemas.microsoft.com/office/powerpoint/2010/main" val="603770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66395" y="859155"/>
            <a:ext cx="7944485" cy="102997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Clr>
                <a:schemeClr val="dk1"/>
              </a:buClr>
              <a:buSzPct val="69000"/>
              <a:buFont typeface="Arial" panose="02080604020202020204" charset="0"/>
              <a:buNone/>
            </a:pPr>
            <a:r>
              <a:rPr lang="en-GB" sz="1200" b="1" i="1" dirty="0">
                <a:solidFill>
                  <a:srgbClr val="404040"/>
                </a:solidFill>
                <a:latin typeface="Times New Roman"/>
                <a:ea typeface="Times New Roman"/>
                <a:cs typeface="Times New Roman"/>
                <a:sym typeface="Times New Roman"/>
              </a:rPr>
              <a:t>"</a:t>
            </a:r>
            <a:r>
              <a:rPr lang="en-GB" sz="1200" b="1" i="1" dirty="0">
                <a:solidFill>
                  <a:srgbClr val="F68630"/>
                </a:solidFill>
                <a:latin typeface="Times New Roman"/>
                <a:ea typeface="Times New Roman"/>
                <a:cs typeface="Times New Roman"/>
                <a:sym typeface="Times New Roman"/>
              </a:rPr>
              <a:t>Ship Trajectory Prediction and Analysis through Integration of Automatic Identification System (AIS) and Synthetic Aperture Radar (SAR) Data using Transformer-Based Deep Learning Models</a:t>
            </a:r>
            <a:r>
              <a:rPr lang="en-GB" sz="1200" b="1" i="1" dirty="0">
                <a:solidFill>
                  <a:srgbClr val="404040"/>
                </a:solidFill>
                <a:latin typeface="Times New Roman"/>
                <a:ea typeface="Times New Roman"/>
                <a:cs typeface="Times New Roman"/>
                <a:sym typeface="Times New Roman"/>
              </a:rPr>
              <a:t>"</a:t>
            </a:r>
            <a:endParaRPr sz="1200" dirty="0"/>
          </a:p>
        </p:txBody>
      </p:sp>
      <p:sp>
        <p:nvSpPr>
          <p:cNvPr id="61" name="Google Shape;61;p14"/>
          <p:cNvSpPr txBox="1">
            <a:spLocks noGrp="1"/>
          </p:cNvSpPr>
          <p:nvPr>
            <p:ph type="body" idx="1"/>
          </p:nvPr>
        </p:nvSpPr>
        <p:spPr>
          <a:xfrm>
            <a:off x="249470" y="1680160"/>
            <a:ext cx="8520600" cy="34164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Clr>
                <a:schemeClr val="dk1"/>
              </a:buClr>
              <a:buSzPct val="85000"/>
              <a:buFont typeface="Arial" panose="02080604020202020204" charset="0"/>
              <a:buNone/>
            </a:pPr>
            <a:r>
              <a:rPr lang="en-GB" sz="1400" b="1" dirty="0">
                <a:solidFill>
                  <a:srgbClr val="046296"/>
                </a:solidFill>
                <a:latin typeface="Times New Roman" panose="02020603050405020304" pitchFamily="18" charset="0"/>
                <a:ea typeface="Times New Roman"/>
                <a:cs typeface="Times New Roman" panose="02020603050405020304" pitchFamily="18" charset="0"/>
                <a:sym typeface="Times New Roman"/>
              </a:rPr>
              <a:t>Problem Statement</a:t>
            </a:r>
            <a:r>
              <a:rPr lang="en-GB" sz="1050" b="1" dirty="0">
                <a:solidFill>
                  <a:srgbClr val="046296"/>
                </a:solidFill>
                <a:latin typeface="Times New Roman" panose="02020603050405020304" pitchFamily="18" charset="0"/>
                <a:ea typeface="Times New Roman"/>
                <a:cs typeface="Times New Roman" panose="02020603050405020304" pitchFamily="18" charset="0"/>
                <a:sym typeface="Times New Roman"/>
              </a:rPr>
              <a:t> : </a:t>
            </a:r>
            <a:endParaRPr sz="1050" b="1" dirty="0">
              <a:solidFill>
                <a:srgbClr val="046296"/>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00000"/>
              </a:lnSpc>
              <a:spcBef>
                <a:spcPts val="0"/>
              </a:spcBef>
              <a:spcAft>
                <a:spcPts val="0"/>
              </a:spcAft>
              <a:buClr>
                <a:schemeClr val="dk1"/>
              </a:buClr>
              <a:buSzPct val="92000"/>
              <a:buFont typeface="Arial" panose="02080604020202020204" charset="0"/>
              <a:buNone/>
            </a:pPr>
            <a:endParaRPr sz="1000" dirty="0">
              <a:solidFill>
                <a:srgbClr val="40404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00000"/>
              </a:lnSpc>
              <a:spcBef>
                <a:spcPts val="0"/>
              </a:spcBef>
              <a:spcAft>
                <a:spcPts val="0"/>
              </a:spcAft>
              <a:buClr>
                <a:schemeClr val="dk1"/>
              </a:buClr>
              <a:buSzPct val="92000"/>
              <a:buFont typeface="Arial" panose="02080604020202020204" charset="0"/>
              <a:buNone/>
            </a:pPr>
            <a:r>
              <a:rPr lang="en-GB" sz="1000" b="1" dirty="0">
                <a:solidFill>
                  <a:srgbClr val="404040"/>
                </a:solidFill>
                <a:latin typeface="Times New Roman" panose="02020603050405020304" pitchFamily="18" charset="0"/>
                <a:ea typeface="Times New Roman"/>
                <a:cs typeface="Times New Roman" panose="02020603050405020304" pitchFamily="18" charset="0"/>
                <a:sym typeface="Times New Roman"/>
              </a:rPr>
              <a:t>Example</a:t>
            </a:r>
            <a:r>
              <a:rPr lang="en-GB" sz="1000" dirty="0">
                <a:solidFill>
                  <a:srgbClr val="404040"/>
                </a:solidFill>
                <a:latin typeface="Times New Roman" panose="02020603050405020304" pitchFamily="18" charset="0"/>
                <a:ea typeface="Times New Roman"/>
                <a:cs typeface="Times New Roman" panose="02020603050405020304" pitchFamily="18" charset="0"/>
                <a:sym typeface="Times New Roman"/>
              </a:rPr>
              <a:t> : The maritime challenge involves six ships operating within a 50 km radius at sea. One ship acts as the master and gathers information from the others, including details like location, time, speed, direction, MMSI, IMO, and destination port. Sometimes, data collisions happen, creating challenges in figuring out the ship's path accurately. The master ship shares this information with a satellite. </a:t>
            </a:r>
            <a:endParaRPr sz="1000" dirty="0">
              <a:solidFill>
                <a:srgbClr val="40404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00000"/>
              </a:lnSpc>
              <a:spcBef>
                <a:spcPts val="0"/>
              </a:spcBef>
              <a:spcAft>
                <a:spcPts val="0"/>
              </a:spcAft>
              <a:buClr>
                <a:schemeClr val="dk1"/>
              </a:buClr>
              <a:buSzPct val="92000"/>
              <a:buFont typeface="Arial" panose="02080604020202020204" charset="0"/>
              <a:buNone/>
            </a:pPr>
            <a:endParaRPr lang="en-IN" sz="1000" dirty="0">
              <a:solidFill>
                <a:srgbClr val="40404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00000"/>
              </a:lnSpc>
              <a:spcBef>
                <a:spcPts val="0"/>
              </a:spcBef>
              <a:spcAft>
                <a:spcPts val="0"/>
              </a:spcAft>
              <a:buClr>
                <a:schemeClr val="dk1"/>
              </a:buClr>
              <a:buSzPct val="92000"/>
              <a:buFont typeface="Arial" panose="02080604020202020204" charset="0"/>
              <a:buNone/>
            </a:pPr>
            <a:r>
              <a:rPr lang="en-GB" sz="1000" b="1" dirty="0">
                <a:solidFill>
                  <a:schemeClr val="dk1"/>
                </a:solidFill>
                <a:latin typeface="Times New Roman" panose="02020603050405020304" pitchFamily="18" charset="0"/>
                <a:ea typeface="Times New Roman"/>
                <a:cs typeface="Times New Roman" panose="02020603050405020304" pitchFamily="18" charset="0"/>
                <a:sym typeface="Times New Roman"/>
              </a:rPr>
              <a:t>Automatic Identification System (AIS)</a:t>
            </a:r>
            <a:r>
              <a:rPr lang="en-GB" sz="1000" dirty="0">
                <a:solidFill>
                  <a:srgbClr val="404040"/>
                </a:solidFill>
                <a:latin typeface="Times New Roman" panose="02020603050405020304" pitchFamily="18" charset="0"/>
                <a:ea typeface="Times New Roman"/>
                <a:cs typeface="Times New Roman" panose="02020603050405020304" pitchFamily="18" charset="0"/>
                <a:sym typeface="Times New Roman"/>
              </a:rPr>
              <a:t> data has important information about ships, like location, time, speed, direction, MMSI, IMO, and destination port. These details are fundamental in establishing a ship's path pattern. However, there are challenges that arise due to potential collisions and instances where ship operators may intentionally provide false data for phishing or distraction purposes. To tackle these issues, </a:t>
            </a:r>
            <a:r>
              <a:rPr lang="en-GB" sz="1000" b="1" dirty="0">
                <a:solidFill>
                  <a:schemeClr val="dk1"/>
                </a:solidFill>
                <a:latin typeface="Times New Roman" panose="02020603050405020304" pitchFamily="18" charset="0"/>
                <a:ea typeface="Times New Roman"/>
                <a:cs typeface="Times New Roman" panose="02020603050405020304" pitchFamily="18" charset="0"/>
                <a:sym typeface="Times New Roman"/>
              </a:rPr>
              <a:t>Synthetic Aperture Radar (SAR)</a:t>
            </a:r>
            <a:r>
              <a:rPr lang="en-GB" sz="1000" b="1" dirty="0">
                <a:solidFill>
                  <a:schemeClr val="dk1"/>
                </a:solidFill>
                <a:latin typeface="Times New Roman" panose="02020603050405020304" pitchFamily="18" charset="0"/>
                <a:ea typeface="AppleSystemUIFont"/>
                <a:cs typeface="Times New Roman" panose="02020603050405020304" pitchFamily="18" charset="0"/>
                <a:sym typeface="AppleSystemUIFont"/>
              </a:rPr>
              <a:t> </a:t>
            </a:r>
            <a:r>
              <a:rPr lang="en-GB" sz="1000" dirty="0">
                <a:solidFill>
                  <a:srgbClr val="404040"/>
                </a:solidFill>
                <a:latin typeface="Times New Roman" panose="02020603050405020304" pitchFamily="18" charset="0"/>
                <a:ea typeface="Times New Roman"/>
                <a:cs typeface="Times New Roman" panose="02020603050405020304" pitchFamily="18" charset="0"/>
                <a:sym typeface="Times New Roman"/>
              </a:rPr>
              <a:t>plays a crucial role. SAR, with its high-resolution radar imagery, acts as a verification tool to confirm the accuracy of AIS information.</a:t>
            </a:r>
          </a:p>
          <a:p>
            <a:pPr marL="0" lvl="0" indent="0" algn="just" rtl="0">
              <a:lnSpc>
                <a:spcPct val="100000"/>
              </a:lnSpc>
              <a:spcBef>
                <a:spcPts val="0"/>
              </a:spcBef>
              <a:spcAft>
                <a:spcPts val="0"/>
              </a:spcAft>
              <a:buClr>
                <a:schemeClr val="dk1"/>
              </a:buClr>
              <a:buSzPct val="92000"/>
              <a:buFont typeface="Arial" panose="02080604020202020204" charset="0"/>
              <a:buNone/>
            </a:pPr>
            <a:endParaRPr lang="en-GB" sz="1000" dirty="0">
              <a:solidFill>
                <a:srgbClr val="40404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00000"/>
              </a:lnSpc>
              <a:spcBef>
                <a:spcPts val="0"/>
              </a:spcBef>
              <a:spcAft>
                <a:spcPts val="0"/>
              </a:spcAft>
              <a:buClr>
                <a:schemeClr val="dk1"/>
              </a:buClr>
              <a:buSzPct val="92000"/>
              <a:buFont typeface="Arial" panose="02080604020202020204" charset="0"/>
              <a:buNone/>
            </a:pPr>
            <a:r>
              <a:rPr lang="en-GB" sz="1000" dirty="0">
                <a:solidFill>
                  <a:srgbClr val="404040"/>
                </a:solidFill>
                <a:latin typeface="Times New Roman" panose="02020603050405020304" pitchFamily="18" charset="0"/>
                <a:ea typeface="Times New Roman"/>
                <a:cs typeface="Times New Roman" panose="02020603050405020304" pitchFamily="18" charset="0"/>
                <a:sym typeface="Times New Roman"/>
              </a:rPr>
              <a:t>The goal is to utilize transformer-based deep learning methods to forecast the trajectory of a specific ship, especially when the data is incomplete or impacted by collisions. This solution aims to reveal patterns in how the ships move and adjust to the changing conditions of the sea, ultimately providing precise predictions.</a:t>
            </a:r>
          </a:p>
          <a:p>
            <a:pPr marL="0" lvl="0" indent="0" algn="just" rtl="0">
              <a:lnSpc>
                <a:spcPct val="100000"/>
              </a:lnSpc>
              <a:spcBef>
                <a:spcPts val="0"/>
              </a:spcBef>
              <a:spcAft>
                <a:spcPts val="0"/>
              </a:spcAft>
              <a:buClr>
                <a:schemeClr val="dk1"/>
              </a:buClr>
              <a:buSzPct val="92000"/>
              <a:buFont typeface="Arial" panose="02080604020202020204" charset="0"/>
              <a:buNone/>
            </a:pPr>
            <a:r>
              <a:rPr lang="en-GB" sz="1000" dirty="0">
                <a:solidFill>
                  <a:srgbClr val="404040"/>
                </a:solidFill>
                <a:latin typeface="Times New Roman" panose="02020603050405020304" pitchFamily="18" charset="0"/>
                <a:ea typeface="Times New Roman"/>
                <a:cs typeface="Times New Roman" panose="02020603050405020304" pitchFamily="18" charset="0"/>
                <a:sym typeface="Times New Roman"/>
              </a:rPr>
              <a:t>Using data from the past, the system learns and keeps up with how things usually happen. It also spots when something unusual occurs, like a collision. The transformers help the system handle the unexpected nature of the sea, making the predictions about ship paths more accurate.</a:t>
            </a:r>
          </a:p>
          <a:p>
            <a:pPr marL="0" lvl="0" indent="0" algn="just" rtl="0">
              <a:lnSpc>
                <a:spcPct val="100000"/>
              </a:lnSpc>
              <a:spcBef>
                <a:spcPts val="0"/>
              </a:spcBef>
              <a:spcAft>
                <a:spcPts val="0"/>
              </a:spcAft>
              <a:buClr>
                <a:schemeClr val="dk1"/>
              </a:buClr>
              <a:buSzPct val="92000"/>
              <a:buFont typeface="Arial" panose="02080604020202020204" charset="0"/>
              <a:buNone/>
            </a:pPr>
            <a:endParaRPr lang="en-GB" sz="1000" dirty="0">
              <a:solidFill>
                <a:srgbClr val="404040"/>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00000"/>
              </a:lnSpc>
              <a:spcBef>
                <a:spcPts val="0"/>
              </a:spcBef>
              <a:spcAft>
                <a:spcPts val="0"/>
              </a:spcAft>
              <a:buClr>
                <a:schemeClr val="dk1"/>
              </a:buClr>
              <a:buSzPct val="92000"/>
              <a:buFont typeface="Arial" panose="02080604020202020204" charset="0"/>
              <a:buNone/>
            </a:pPr>
            <a:r>
              <a:rPr lang="en-GB" sz="1000" dirty="0">
                <a:solidFill>
                  <a:srgbClr val="404040"/>
                </a:solidFill>
                <a:latin typeface="Times New Roman" panose="02020603050405020304" pitchFamily="18" charset="0"/>
                <a:ea typeface="Times New Roman"/>
                <a:cs typeface="Times New Roman" panose="02020603050405020304" pitchFamily="18" charset="0"/>
                <a:sym typeface="Times New Roman"/>
              </a:rPr>
              <a:t>In summary, this approach combines transformers and deep learning to handle the complexities of maritime data, providing a way to predict ship paths even in challenging situations.</a:t>
            </a:r>
          </a:p>
          <a:p>
            <a:pPr marL="0" lvl="0" indent="0" algn="just" rtl="0">
              <a:lnSpc>
                <a:spcPct val="100000"/>
              </a:lnSpc>
              <a:spcBef>
                <a:spcPts val="0"/>
              </a:spcBef>
              <a:spcAft>
                <a:spcPts val="0"/>
              </a:spcAft>
              <a:buClr>
                <a:schemeClr val="dk1"/>
              </a:buClr>
              <a:buSzPct val="92000"/>
              <a:buFont typeface="Arial" panose="02080604020202020204" charset="0"/>
              <a:buNone/>
            </a:pPr>
            <a:endParaRPr sz="1200" dirty="0">
              <a:solidFill>
                <a:srgbClr val="404040"/>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1200"/>
              </a:spcAft>
              <a:buNone/>
            </a:pPr>
            <a:endParaRPr lang="en-IN" dirty="0">
              <a:latin typeface="Times New Roman" panose="02020603050405020304" pitchFamily="18" charset="0"/>
              <a:cs typeface="Times New Roman" panose="02020603050405020304" pitchFamily="18" charset="0"/>
            </a:endParaRPr>
          </a:p>
        </p:txBody>
      </p:sp>
      <p:pic>
        <p:nvPicPr>
          <p:cNvPr id="4" name="Google Shape;55;p13"/>
          <p:cNvPicPr preferRelativeResize="0"/>
          <p:nvPr/>
        </p:nvPicPr>
        <p:blipFill>
          <a:blip r:embed="rId3"/>
          <a:stretch>
            <a:fillRect/>
          </a:stretch>
        </p:blipFill>
        <p:spPr>
          <a:xfrm>
            <a:off x="261140" y="37450"/>
            <a:ext cx="8839200" cy="552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819727" y="1105231"/>
            <a:ext cx="4657208" cy="1757735"/>
          </a:xfrm>
          <a:prstGeom prst="rect">
            <a:avLst/>
          </a:prstGeom>
        </p:spPr>
      </p:pic>
      <p:pic>
        <p:nvPicPr>
          <p:cNvPr id="3" name="Google Shape;55;p13"/>
          <p:cNvPicPr preferRelativeResize="0"/>
          <p:nvPr/>
        </p:nvPicPr>
        <p:blipFill>
          <a:blip r:embed="rId4"/>
          <a:stretch>
            <a:fillRect/>
          </a:stretch>
        </p:blipFill>
        <p:spPr>
          <a:xfrm>
            <a:off x="167228" y="147457"/>
            <a:ext cx="8839200" cy="552450"/>
          </a:xfrm>
          <a:prstGeom prst="rect">
            <a:avLst/>
          </a:prstGeom>
          <a:noFill/>
          <a:ln>
            <a:noFill/>
          </a:ln>
        </p:spPr>
      </p:pic>
      <p:sp>
        <p:nvSpPr>
          <p:cNvPr id="2" name="TextBox 1">
            <a:extLst>
              <a:ext uri="{FF2B5EF4-FFF2-40B4-BE49-F238E27FC236}">
                <a16:creationId xmlns:a16="http://schemas.microsoft.com/office/drawing/2014/main" id="{1FFD1321-A6BC-9D88-9B9D-7EAF6AB680F5}"/>
              </a:ext>
            </a:extLst>
          </p:cNvPr>
          <p:cNvSpPr txBox="1"/>
          <p:nvPr/>
        </p:nvSpPr>
        <p:spPr>
          <a:xfrm>
            <a:off x="167228" y="3461048"/>
            <a:ext cx="8733801" cy="1569660"/>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SAR (Synthetic Aperture Radar) is an active remote sensing technique that uses microwave radiation to acquire high-resolution imagery of the Earth's surface. Unlike optical sensors, SAR can operate day and night, and is not affected by cloud cover or atmospheric conditions. SAR data is collected by emitting and receiving microwave pulses from an antenna mounted on a satellite or aircraft.</a:t>
            </a: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SAR images are created by processing the returned signals, measuring the amplitude and phase of the backscattered energy from the Earth's surface. These images provide information about the roughness, dielectric properties, and geometry of the observed targets. SAR data is particularly useful for applications such as monitoring vegetation, mapping geological features, detecting changes in urban areas, and studying ice and ocean surfaces.</a:t>
            </a:r>
          </a:p>
        </p:txBody>
      </p:sp>
      <p:sp>
        <p:nvSpPr>
          <p:cNvPr id="4" name="TextBox 3">
            <a:extLst>
              <a:ext uri="{FF2B5EF4-FFF2-40B4-BE49-F238E27FC236}">
                <a16:creationId xmlns:a16="http://schemas.microsoft.com/office/drawing/2014/main" id="{81721CED-EFDF-3454-90DE-D1C4FB8431F8}"/>
              </a:ext>
            </a:extLst>
          </p:cNvPr>
          <p:cNvSpPr txBox="1"/>
          <p:nvPr/>
        </p:nvSpPr>
        <p:spPr>
          <a:xfrm>
            <a:off x="167228" y="3008119"/>
            <a:ext cx="1989647" cy="307777"/>
          </a:xfrm>
          <a:prstGeom prst="rect">
            <a:avLst/>
          </a:prstGeom>
          <a:noFill/>
        </p:spPr>
        <p:txBody>
          <a:bodyPr wrap="none" rtlCol="0">
            <a:spAutoFit/>
          </a:bodyPr>
          <a:lstStyle/>
          <a:p>
            <a:r>
              <a:rPr lang="en-US" dirty="0">
                <a:solidFill>
                  <a:srgbClr val="046296"/>
                </a:solidFill>
              </a:rPr>
              <a:t>SAR Data, SAR image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29" y="930404"/>
            <a:ext cx="8526620" cy="3997323"/>
          </a:xfrm>
          <a:prstGeom prst="rect">
            <a:avLst/>
          </a:prstGeom>
        </p:spPr>
      </p:pic>
      <p:pic>
        <p:nvPicPr>
          <p:cNvPr id="3" name="Google Shape;55;p13"/>
          <p:cNvPicPr preferRelativeResize="0"/>
          <p:nvPr/>
        </p:nvPicPr>
        <p:blipFill>
          <a:blip r:embed="rId4"/>
          <a:stretch>
            <a:fillRect/>
          </a:stretch>
        </p:blipFill>
        <p:spPr>
          <a:xfrm>
            <a:off x="167228" y="147457"/>
            <a:ext cx="8839200" cy="55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912097" y="867480"/>
            <a:ext cx="8520600" cy="572700"/>
          </a:xfrm>
          <a:prstGeom prst="rect">
            <a:avLst/>
          </a:prstGeom>
        </p:spPr>
        <p:txBody>
          <a:bodyPr spcFirstLastPara="1" wrap="square" lIns="91425" tIns="91425" rIns="91425" bIns="91425" anchor="t" anchorCtr="0">
            <a:normAutofit/>
          </a:bodyPr>
          <a:lstStyle/>
          <a:p>
            <a:pPr marL="1828800" lvl="0" indent="457200" rtl="0">
              <a:lnSpc>
                <a:spcPct val="115000"/>
              </a:lnSpc>
              <a:spcBef>
                <a:spcPts val="0"/>
              </a:spcBef>
              <a:spcAft>
                <a:spcPts val="0"/>
              </a:spcAft>
              <a:buClr>
                <a:schemeClr val="dk1"/>
              </a:buClr>
              <a:buSzPct val="92000"/>
              <a:buFont typeface="Arial" panose="02080604020202020204" charset="0"/>
              <a:buNone/>
            </a:pPr>
            <a:r>
              <a:rPr lang="en-GB" sz="1200" b="1" dirty="0">
                <a:solidFill>
                  <a:srgbClr val="F68630"/>
                </a:solidFill>
              </a:rPr>
              <a:t>RNN (</a:t>
            </a:r>
            <a:r>
              <a:rPr lang="en-GB" sz="1200" dirty="0">
                <a:solidFill>
                  <a:srgbClr val="F68630"/>
                </a:solidFill>
              </a:rPr>
              <a:t> Recurrent Neural Network </a:t>
            </a:r>
            <a:r>
              <a:rPr lang="en-GB" sz="1200" b="1" dirty="0">
                <a:solidFill>
                  <a:srgbClr val="F68630"/>
                </a:solidFill>
              </a:rPr>
              <a:t>)</a:t>
            </a:r>
          </a:p>
          <a:p>
            <a:pPr marL="1828800" lvl="0" indent="457200" rtl="0">
              <a:lnSpc>
                <a:spcPct val="115000"/>
              </a:lnSpc>
              <a:spcBef>
                <a:spcPts val="0"/>
              </a:spcBef>
              <a:spcAft>
                <a:spcPts val="0"/>
              </a:spcAft>
              <a:buClr>
                <a:schemeClr val="dk1"/>
              </a:buClr>
              <a:buSzPct val="92000"/>
              <a:buFont typeface="Arial" panose="02080604020202020204" charset="0"/>
              <a:buNone/>
            </a:pPr>
            <a:endParaRPr dirty="0"/>
          </a:p>
        </p:txBody>
      </p:sp>
      <p:pic>
        <p:nvPicPr>
          <p:cNvPr id="73" name="Google Shape;73;p16"/>
          <p:cNvPicPr preferRelativeResize="0"/>
          <p:nvPr/>
        </p:nvPicPr>
        <p:blipFill>
          <a:blip r:embed="rId3"/>
          <a:stretch>
            <a:fillRect/>
          </a:stretch>
        </p:blipFill>
        <p:spPr>
          <a:xfrm>
            <a:off x="5062401" y="1242600"/>
            <a:ext cx="3793901" cy="1622650"/>
          </a:xfrm>
          <a:prstGeom prst="rect">
            <a:avLst/>
          </a:prstGeom>
          <a:noFill/>
          <a:ln>
            <a:noFill/>
          </a:ln>
        </p:spPr>
      </p:pic>
      <p:pic>
        <p:nvPicPr>
          <p:cNvPr id="74" name="Google Shape;74;p16"/>
          <p:cNvPicPr preferRelativeResize="0"/>
          <p:nvPr/>
        </p:nvPicPr>
        <p:blipFill>
          <a:blip r:embed="rId4"/>
          <a:stretch>
            <a:fillRect/>
          </a:stretch>
        </p:blipFill>
        <p:spPr>
          <a:xfrm>
            <a:off x="4992836" y="2865250"/>
            <a:ext cx="4065115" cy="1201600"/>
          </a:xfrm>
          <a:prstGeom prst="rect">
            <a:avLst/>
          </a:prstGeom>
          <a:noFill/>
          <a:ln>
            <a:noFill/>
          </a:ln>
        </p:spPr>
      </p:pic>
      <p:sp>
        <p:nvSpPr>
          <p:cNvPr id="75" name="Google Shape;75;p16"/>
          <p:cNvSpPr txBox="1"/>
          <p:nvPr/>
        </p:nvSpPr>
        <p:spPr>
          <a:xfrm>
            <a:off x="37465" y="1440180"/>
            <a:ext cx="4889500" cy="3695700"/>
          </a:xfrm>
          <a:prstGeom prst="rect">
            <a:avLst/>
          </a:prstGeom>
          <a:noFill/>
          <a:ln>
            <a:noFill/>
          </a:ln>
        </p:spPr>
        <p:txBody>
          <a:bodyPr spcFirstLastPara="1" wrap="square" lIns="91425" tIns="91425" rIns="91425" bIns="91425" anchor="t" anchorCtr="0">
            <a:noAutofit/>
          </a:bodyPr>
          <a:lstStyle/>
          <a:p>
            <a:pPr marL="0" marR="457200" lvl="0" indent="0" algn="just" rtl="0">
              <a:lnSpc>
                <a:spcPct val="115000"/>
              </a:lnSpc>
              <a:spcBef>
                <a:spcPts val="0"/>
              </a:spcBef>
              <a:spcAft>
                <a:spcPts val="0"/>
              </a:spcAft>
              <a:buClr>
                <a:schemeClr val="dk1"/>
              </a:buClr>
              <a:buSzPts val="1100"/>
              <a:buFont typeface="Arial" panose="02080604020202020204" charset="0"/>
              <a:buNone/>
            </a:pPr>
            <a:r>
              <a:rPr lang="en-GB" sz="1000" dirty="0">
                <a:solidFill>
                  <a:schemeClr val="dk1"/>
                </a:solidFill>
                <a:highlight>
                  <a:srgbClr val="FFFFFF"/>
                </a:highlight>
                <a:latin typeface="+mj-lt"/>
                <a:ea typeface="Georgia"/>
                <a:cs typeface="Georgia"/>
                <a:sym typeface="Georgia"/>
              </a:rPr>
              <a:t>RNNs are good at modelling sequential data such as text, audio, time series data, etc. has</a:t>
            </a:r>
            <a:r>
              <a:rPr lang="en-GB" sz="1000" b="1" dirty="0">
                <a:solidFill>
                  <a:schemeClr val="dk1"/>
                </a:solidFill>
                <a:highlight>
                  <a:srgbClr val="FFFFFF"/>
                </a:highlight>
                <a:latin typeface="+mj-lt"/>
                <a:ea typeface="Georgia"/>
                <a:cs typeface="Georgia"/>
                <a:sym typeface="Georgia"/>
              </a:rPr>
              <a:t> one input </a:t>
            </a:r>
            <a:r>
              <a:rPr lang="en-GB" sz="1000" dirty="0">
                <a:solidFill>
                  <a:schemeClr val="dk1"/>
                </a:solidFill>
                <a:highlight>
                  <a:srgbClr val="FFFFFF"/>
                </a:highlight>
                <a:latin typeface="+mj-lt"/>
                <a:ea typeface="Georgia"/>
                <a:cs typeface="Georgia"/>
                <a:sym typeface="Georgia"/>
              </a:rPr>
              <a:t>and </a:t>
            </a:r>
            <a:r>
              <a:rPr lang="en-GB" sz="1000" b="1" dirty="0">
                <a:solidFill>
                  <a:schemeClr val="dk1"/>
                </a:solidFill>
                <a:highlight>
                  <a:srgbClr val="FFFFFF"/>
                </a:highlight>
                <a:latin typeface="+mj-lt"/>
                <a:ea typeface="Georgia"/>
                <a:cs typeface="Georgia"/>
                <a:sym typeface="Georgia"/>
              </a:rPr>
              <a:t>one hidden layer</a:t>
            </a:r>
            <a:r>
              <a:rPr lang="en-GB" sz="1000" dirty="0">
                <a:solidFill>
                  <a:schemeClr val="dk1"/>
                </a:solidFill>
                <a:highlight>
                  <a:srgbClr val="FFFFFF"/>
                </a:highlight>
                <a:latin typeface="+mj-lt"/>
                <a:ea typeface="Georgia"/>
                <a:cs typeface="Georgia"/>
                <a:sym typeface="Georgia"/>
              </a:rPr>
              <a:t> and </a:t>
            </a:r>
            <a:r>
              <a:rPr lang="en-GB" sz="1000" b="1" dirty="0">
                <a:solidFill>
                  <a:schemeClr val="dk1"/>
                </a:solidFill>
                <a:highlight>
                  <a:srgbClr val="FFFFFF"/>
                </a:highlight>
                <a:latin typeface="+mj-lt"/>
                <a:ea typeface="Georgia"/>
                <a:cs typeface="Georgia"/>
                <a:sym typeface="Georgia"/>
              </a:rPr>
              <a:t>one output</a:t>
            </a:r>
            <a:r>
              <a:rPr lang="en-GB" sz="1000" dirty="0">
                <a:solidFill>
                  <a:schemeClr val="dk1"/>
                </a:solidFill>
                <a:highlight>
                  <a:srgbClr val="FFFFFF"/>
                </a:highlight>
                <a:latin typeface="+mj-lt"/>
                <a:ea typeface="Georgia"/>
                <a:cs typeface="Georgia"/>
                <a:sym typeface="Georgia"/>
              </a:rPr>
              <a:t>.</a:t>
            </a:r>
            <a:endParaRPr sz="1000" dirty="0">
              <a:solidFill>
                <a:schemeClr val="dk1"/>
              </a:solidFill>
              <a:highlight>
                <a:srgbClr val="FFFFFF"/>
              </a:highlight>
              <a:latin typeface="+mj-lt"/>
              <a:ea typeface="Georgia"/>
              <a:cs typeface="Georgia"/>
              <a:sym typeface="Georgia"/>
            </a:endParaRPr>
          </a:p>
          <a:p>
            <a:pPr marL="0" marR="457200" lvl="0" indent="0" algn="just" rtl="0">
              <a:lnSpc>
                <a:spcPct val="115000"/>
              </a:lnSpc>
              <a:spcBef>
                <a:spcPts val="0"/>
              </a:spcBef>
              <a:spcAft>
                <a:spcPts val="0"/>
              </a:spcAft>
              <a:buClr>
                <a:schemeClr val="dk1"/>
              </a:buClr>
              <a:buSzPts val="1100"/>
              <a:buFont typeface="Arial" panose="02080604020202020204" charset="0"/>
              <a:buNone/>
            </a:pPr>
            <a:endParaRPr sz="1000" dirty="0">
              <a:solidFill>
                <a:schemeClr val="dk1"/>
              </a:solidFill>
              <a:highlight>
                <a:srgbClr val="FFFFFF"/>
              </a:highlight>
              <a:latin typeface="+mj-lt"/>
              <a:ea typeface="Georgia"/>
              <a:cs typeface="Georgia"/>
              <a:sym typeface="Georgia"/>
            </a:endParaRPr>
          </a:p>
          <a:p>
            <a:pPr marL="0" marR="457200" lvl="0" indent="0" algn="just" rtl="0">
              <a:lnSpc>
                <a:spcPct val="115000"/>
              </a:lnSpc>
              <a:spcBef>
                <a:spcPts val="0"/>
              </a:spcBef>
              <a:spcAft>
                <a:spcPts val="0"/>
              </a:spcAft>
              <a:buClr>
                <a:schemeClr val="dk1"/>
              </a:buClr>
              <a:buSzPts val="1100"/>
              <a:buFont typeface="Arial" panose="02080604020202020204" charset="0"/>
              <a:buNone/>
            </a:pPr>
            <a:r>
              <a:rPr lang="en-GB" sz="1000" dirty="0">
                <a:solidFill>
                  <a:schemeClr val="dk1"/>
                </a:solidFill>
                <a:highlight>
                  <a:srgbClr val="FFFFFF"/>
                </a:highlight>
                <a:latin typeface="+mj-lt"/>
                <a:ea typeface="Georgia"/>
                <a:cs typeface="Georgia"/>
                <a:sym typeface="Georgia"/>
              </a:rPr>
              <a:t>RNNs are similar to fully connected neural network with a feedback loop. Imagine output of the first step is feedback as input for next step and this enables the RNNs to have memory.</a:t>
            </a:r>
            <a:endParaRPr sz="1000" dirty="0">
              <a:solidFill>
                <a:schemeClr val="dk1"/>
              </a:solidFill>
              <a:highlight>
                <a:srgbClr val="FFFFFF"/>
              </a:highlight>
              <a:latin typeface="+mj-lt"/>
              <a:ea typeface="Georgia"/>
              <a:cs typeface="Georgia"/>
              <a:sym typeface="Georgia"/>
            </a:endParaRPr>
          </a:p>
          <a:p>
            <a:pPr marL="0" marR="457200" lvl="0" indent="0" algn="just" rtl="0">
              <a:lnSpc>
                <a:spcPct val="115000"/>
              </a:lnSpc>
              <a:spcBef>
                <a:spcPts val="0"/>
              </a:spcBef>
              <a:spcAft>
                <a:spcPts val="0"/>
              </a:spcAft>
              <a:buClr>
                <a:schemeClr val="dk1"/>
              </a:buClr>
              <a:buSzPts val="1100"/>
              <a:buFont typeface="Arial" panose="02080604020202020204" charset="0"/>
              <a:buNone/>
            </a:pPr>
            <a:endParaRPr sz="1000" dirty="0">
              <a:solidFill>
                <a:schemeClr val="dk1"/>
              </a:solidFill>
              <a:highlight>
                <a:srgbClr val="FFFFFF"/>
              </a:highlight>
              <a:latin typeface="+mj-lt"/>
              <a:ea typeface="Georgia"/>
              <a:cs typeface="Georgia"/>
              <a:sym typeface="Georgia"/>
            </a:endParaRPr>
          </a:p>
          <a:p>
            <a:pPr marL="0" marR="457200" lvl="0" indent="0" algn="just" rtl="0">
              <a:lnSpc>
                <a:spcPct val="115000"/>
              </a:lnSpc>
              <a:spcBef>
                <a:spcPts val="0"/>
              </a:spcBef>
              <a:spcAft>
                <a:spcPts val="0"/>
              </a:spcAft>
              <a:buClr>
                <a:schemeClr val="dk1"/>
              </a:buClr>
              <a:buSzPts val="1100"/>
              <a:buFont typeface="Arial" panose="02080604020202020204" charset="0"/>
              <a:buNone/>
            </a:pPr>
            <a:r>
              <a:rPr lang="en-GB" sz="1000" dirty="0">
                <a:solidFill>
                  <a:schemeClr val="dk1"/>
                </a:solidFill>
                <a:highlight>
                  <a:srgbClr val="FFFFFF"/>
                </a:highlight>
                <a:latin typeface="+mj-lt"/>
                <a:ea typeface="Georgia"/>
                <a:cs typeface="Georgia"/>
                <a:sym typeface="Georgia"/>
              </a:rPr>
              <a:t>RNNs are basically the above network repeated n times for n time steps. At every time step, it can process the new information with the context of outputs of the prior steps. Though RNNs have memory but due to their inherent nature, they were not good at retaining it long enough. They suffer from short term memory.</a:t>
            </a:r>
            <a:endParaRPr sz="1000" dirty="0">
              <a:solidFill>
                <a:schemeClr val="dk1"/>
              </a:solidFill>
              <a:highlight>
                <a:srgbClr val="FFFFFF"/>
              </a:highlight>
              <a:latin typeface="+mj-lt"/>
              <a:ea typeface="Georgia"/>
              <a:cs typeface="Georgia"/>
              <a:sym typeface="Georgia"/>
            </a:endParaRPr>
          </a:p>
          <a:p>
            <a:pPr marL="0" marR="457200" lvl="0" indent="0" algn="just" rtl="0">
              <a:lnSpc>
                <a:spcPct val="115000"/>
              </a:lnSpc>
              <a:spcBef>
                <a:spcPts val="0"/>
              </a:spcBef>
              <a:spcAft>
                <a:spcPts val="0"/>
              </a:spcAft>
              <a:buClr>
                <a:schemeClr val="dk1"/>
              </a:buClr>
              <a:buSzPts val="1100"/>
              <a:buFont typeface="Arial" panose="02080604020202020204" charset="0"/>
              <a:buNone/>
            </a:pPr>
            <a:endParaRPr sz="1300" dirty="0">
              <a:solidFill>
                <a:schemeClr val="dk1"/>
              </a:solidFill>
              <a:highlight>
                <a:srgbClr val="FFFFFF"/>
              </a:highlight>
              <a:latin typeface="+mj-lt"/>
              <a:ea typeface="Georgia"/>
              <a:cs typeface="Georgia"/>
              <a:sym typeface="Georgia"/>
            </a:endParaRPr>
          </a:p>
          <a:p>
            <a:pPr marL="0" lvl="0" indent="0" algn="just" rtl="0">
              <a:lnSpc>
                <a:spcPct val="167000"/>
              </a:lnSpc>
              <a:spcBef>
                <a:spcPts val="0"/>
              </a:spcBef>
              <a:spcAft>
                <a:spcPts val="0"/>
              </a:spcAft>
              <a:buClr>
                <a:schemeClr val="dk1"/>
              </a:buClr>
              <a:buSzPts val="1100"/>
              <a:buFont typeface="Arial" panose="02080604020202020204" charset="0"/>
              <a:buNone/>
            </a:pPr>
            <a:r>
              <a:rPr lang="en-GB" sz="1000" dirty="0">
                <a:solidFill>
                  <a:schemeClr val="dk1"/>
                </a:solidFill>
                <a:highlight>
                  <a:srgbClr val="FFFFFF"/>
                </a:highlight>
                <a:latin typeface="+mj-lt"/>
                <a:ea typeface="Georgia"/>
                <a:cs typeface="Georgia"/>
                <a:sym typeface="Georgia"/>
              </a:rPr>
              <a:t>An RNN has two major disadvantages, however:</a:t>
            </a:r>
            <a:endParaRPr sz="1000" dirty="0">
              <a:solidFill>
                <a:schemeClr val="dk1"/>
              </a:solidFill>
              <a:highlight>
                <a:srgbClr val="FFFFFF"/>
              </a:highlight>
              <a:latin typeface="+mj-lt"/>
              <a:ea typeface="Georgia"/>
              <a:cs typeface="Georgia"/>
              <a:sym typeface="Georgia"/>
            </a:endParaRPr>
          </a:p>
          <a:p>
            <a:pPr marL="457200" lvl="0" indent="-292100" algn="l" rtl="0">
              <a:lnSpc>
                <a:spcPct val="115000"/>
              </a:lnSpc>
              <a:spcBef>
                <a:spcPts val="1800"/>
              </a:spcBef>
              <a:spcAft>
                <a:spcPts val="0"/>
              </a:spcAft>
              <a:buClr>
                <a:schemeClr val="dk1"/>
              </a:buClr>
              <a:buSzPts val="1000"/>
              <a:buFont typeface="Georgia"/>
              <a:buAutoNum type="arabicPeriod"/>
            </a:pPr>
            <a:r>
              <a:rPr lang="en-GB" sz="1000" dirty="0">
                <a:solidFill>
                  <a:schemeClr val="dk1"/>
                </a:solidFill>
                <a:latin typeface="+mj-lt"/>
                <a:ea typeface="Georgia"/>
                <a:cs typeface="Georgia"/>
                <a:sym typeface="Georgia"/>
              </a:rPr>
              <a:t>It’s slow to train.</a:t>
            </a:r>
            <a:endParaRPr sz="1000" dirty="0">
              <a:solidFill>
                <a:schemeClr val="dk1"/>
              </a:solidFill>
              <a:latin typeface="+mj-lt"/>
              <a:ea typeface="Georgia"/>
              <a:cs typeface="Georgia"/>
              <a:sym typeface="Georgia"/>
            </a:endParaRPr>
          </a:p>
          <a:p>
            <a:pPr marL="457200" lvl="0" indent="-292100" algn="l" rtl="0">
              <a:lnSpc>
                <a:spcPct val="115000"/>
              </a:lnSpc>
              <a:spcBef>
                <a:spcPts val="0"/>
              </a:spcBef>
              <a:spcAft>
                <a:spcPts val="0"/>
              </a:spcAft>
              <a:buClr>
                <a:schemeClr val="dk1"/>
              </a:buClr>
              <a:buSzPts val="1000"/>
              <a:buFont typeface="Georgia"/>
              <a:buAutoNum type="arabicPeriod"/>
            </a:pPr>
            <a:r>
              <a:rPr lang="en-GB" sz="1000" dirty="0">
                <a:solidFill>
                  <a:schemeClr val="dk1"/>
                </a:solidFill>
                <a:latin typeface="+mj-lt"/>
                <a:ea typeface="Georgia"/>
                <a:cs typeface="Georgia"/>
                <a:sym typeface="Georgia"/>
              </a:rPr>
              <a:t>Long sequences lead to vanishing gradient or the problem of long-term dependencies. In simple terms, its memory is not that strong when it comes to remembering old connections.</a:t>
            </a:r>
            <a:endParaRPr sz="1000" dirty="0">
              <a:solidFill>
                <a:schemeClr val="dk1"/>
              </a:solidFill>
              <a:latin typeface="+mj-lt"/>
              <a:ea typeface="Georgia"/>
              <a:cs typeface="Georgia"/>
              <a:sym typeface="Georgia"/>
            </a:endParaRPr>
          </a:p>
          <a:p>
            <a:pPr marL="457200" lvl="0" indent="0" algn="just" rtl="0">
              <a:lnSpc>
                <a:spcPct val="144000"/>
              </a:lnSpc>
              <a:spcBef>
                <a:spcPts val="1200"/>
              </a:spcBef>
              <a:spcAft>
                <a:spcPts val="0"/>
              </a:spcAft>
              <a:buNone/>
            </a:pPr>
            <a:endParaRPr sz="1000" dirty="0">
              <a:solidFill>
                <a:schemeClr val="dk1"/>
              </a:solidFill>
              <a:latin typeface="+mj-lt"/>
              <a:ea typeface="Montserrat"/>
              <a:cs typeface="Montserrat"/>
              <a:sym typeface="Montserrat"/>
            </a:endParaRPr>
          </a:p>
          <a:p>
            <a:pPr marL="0" lvl="0" indent="0" algn="l" rtl="0">
              <a:spcBef>
                <a:spcPts val="2300"/>
              </a:spcBef>
              <a:spcAft>
                <a:spcPts val="0"/>
              </a:spcAft>
              <a:buNone/>
            </a:pPr>
            <a:endParaRPr sz="800" dirty="0">
              <a:solidFill>
                <a:schemeClr val="dk2"/>
              </a:solidFill>
              <a:latin typeface="+mj-lt"/>
            </a:endParaRPr>
          </a:p>
        </p:txBody>
      </p:sp>
      <p:pic>
        <p:nvPicPr>
          <p:cNvPr id="6" name="Google Shape;55;p13"/>
          <p:cNvPicPr preferRelativeResize="0"/>
          <p:nvPr/>
        </p:nvPicPr>
        <p:blipFill>
          <a:blip r:embed="rId5"/>
          <a:stretch>
            <a:fillRect/>
          </a:stretch>
        </p:blipFill>
        <p:spPr>
          <a:xfrm>
            <a:off x="167228" y="147457"/>
            <a:ext cx="8839200" cy="55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41546" y="896634"/>
            <a:ext cx="8520600" cy="572700"/>
          </a:xfrm>
          <a:prstGeom prst="rect">
            <a:avLst/>
          </a:prstGeom>
        </p:spPr>
        <p:txBody>
          <a:bodyPr spcFirstLastPara="1" wrap="square" lIns="91425" tIns="91425" rIns="91425" bIns="91425" anchor="t" anchorCtr="0">
            <a:normAutofit/>
          </a:bodyPr>
          <a:lstStyle/>
          <a:p>
            <a:pPr marL="1828800" marR="457200" lvl="0" indent="457200" algn="just" rtl="0">
              <a:lnSpc>
                <a:spcPct val="115000"/>
              </a:lnSpc>
              <a:spcBef>
                <a:spcPts val="0"/>
              </a:spcBef>
              <a:spcAft>
                <a:spcPts val="0"/>
              </a:spcAft>
              <a:buClr>
                <a:schemeClr val="dk1"/>
              </a:buClr>
              <a:buSzPct val="92000"/>
              <a:buFont typeface="Arial" panose="02080604020202020204" charset="0"/>
              <a:buNone/>
            </a:pPr>
            <a:r>
              <a:rPr lang="en-GB" sz="1200" b="1" dirty="0">
                <a:solidFill>
                  <a:srgbClr val="F68630"/>
                </a:solidFill>
                <a:highlight>
                  <a:srgbClr val="FFFFFF"/>
                </a:highlight>
                <a:latin typeface="+mj-lt"/>
                <a:ea typeface="Roboto"/>
                <a:cs typeface="Roboto"/>
                <a:sym typeface="Roboto"/>
              </a:rPr>
              <a:t>LSTMs (Long Short-Term Memory) </a:t>
            </a:r>
          </a:p>
          <a:p>
            <a:pPr marL="0" lvl="0" indent="0" algn="l" rtl="0">
              <a:spcBef>
                <a:spcPts val="0"/>
              </a:spcBef>
              <a:spcAft>
                <a:spcPts val="0"/>
              </a:spcAft>
              <a:buNone/>
            </a:pPr>
            <a:endParaRPr lang="en-GB" sz="1200" b="1" dirty="0">
              <a:solidFill>
                <a:srgbClr val="F68630"/>
              </a:solidFill>
              <a:highlight>
                <a:srgbClr val="FFFFFF"/>
              </a:highlight>
              <a:latin typeface="+mj-lt"/>
              <a:ea typeface="Roboto"/>
              <a:cs typeface="Roboto"/>
              <a:sym typeface="Roboto"/>
            </a:endParaRPr>
          </a:p>
        </p:txBody>
      </p:sp>
      <p:sp>
        <p:nvSpPr>
          <p:cNvPr id="88" name="Google Shape;88;p18"/>
          <p:cNvSpPr txBox="1"/>
          <p:nvPr/>
        </p:nvSpPr>
        <p:spPr>
          <a:xfrm>
            <a:off x="66419" y="1492696"/>
            <a:ext cx="4293045" cy="4261660"/>
          </a:xfrm>
          <a:prstGeom prst="rect">
            <a:avLst/>
          </a:prstGeom>
          <a:noFill/>
          <a:ln>
            <a:noFill/>
          </a:ln>
        </p:spPr>
        <p:txBody>
          <a:bodyPr spcFirstLastPara="1" wrap="square" lIns="91425" tIns="91425" rIns="91425" bIns="91425" anchor="t" anchorCtr="0">
            <a:noAutofit/>
          </a:bodyPr>
          <a:lstStyle/>
          <a:p>
            <a:pPr marL="0" marR="457200" lvl="0" indent="0" algn="just" rtl="0">
              <a:lnSpc>
                <a:spcPct val="115000"/>
              </a:lnSpc>
              <a:spcBef>
                <a:spcPts val="0"/>
              </a:spcBef>
              <a:spcAft>
                <a:spcPts val="0"/>
              </a:spcAft>
              <a:buClr>
                <a:schemeClr val="dk1"/>
              </a:buClr>
              <a:buSzPts val="1100"/>
              <a:buFont typeface="Arial" panose="02080604020202020204" charset="0"/>
              <a:buNone/>
            </a:pPr>
            <a:r>
              <a:rPr lang="en-GB" sz="1050" dirty="0">
                <a:solidFill>
                  <a:schemeClr val="dk1"/>
                </a:solidFill>
                <a:highlight>
                  <a:srgbClr val="FFFFFF"/>
                </a:highlight>
                <a:latin typeface="Times New Roman" panose="02020603050405020304" pitchFamily="18" charset="0"/>
                <a:ea typeface="Georgia"/>
                <a:cs typeface="Times New Roman" panose="02020603050405020304" pitchFamily="18" charset="0"/>
                <a:sym typeface="Georgia"/>
              </a:rPr>
              <a:t>Long short-term memory is a special kind of RNN, specially made for solving vanishing gradient problems. They are capable of learning long-term dependencies. In fact, remembering information for long periods of time is practically their default behaviour, not something they struggle to learn!</a:t>
            </a:r>
            <a:endParaRPr sz="1050" dirty="0">
              <a:solidFill>
                <a:schemeClr val="dk1"/>
              </a:solidFill>
              <a:highlight>
                <a:srgbClr val="FFFFFF"/>
              </a:highlight>
              <a:latin typeface="Times New Roman" panose="02020603050405020304" pitchFamily="18" charset="0"/>
              <a:ea typeface="Georgia"/>
              <a:cs typeface="Times New Roman" panose="02020603050405020304" pitchFamily="18" charset="0"/>
              <a:sym typeface="Georgia"/>
            </a:endParaRPr>
          </a:p>
          <a:p>
            <a:pPr marL="0" marR="457200" lvl="0" indent="0" algn="just" rtl="0">
              <a:lnSpc>
                <a:spcPct val="115000"/>
              </a:lnSpc>
              <a:spcBef>
                <a:spcPts val="0"/>
              </a:spcBef>
              <a:spcAft>
                <a:spcPts val="0"/>
              </a:spcAft>
              <a:buClr>
                <a:schemeClr val="dk1"/>
              </a:buClr>
              <a:buSzPts val="1100"/>
              <a:buFont typeface="Arial" panose="02080604020202020204" charset="0"/>
              <a:buNone/>
            </a:pPr>
            <a:endParaRPr sz="1050" dirty="0">
              <a:solidFill>
                <a:schemeClr val="dk1"/>
              </a:solidFill>
              <a:highlight>
                <a:srgbClr val="FFFFFF"/>
              </a:highlight>
              <a:latin typeface="Times New Roman" panose="02020603050405020304" pitchFamily="18" charset="0"/>
              <a:ea typeface="Georgia"/>
              <a:cs typeface="Times New Roman" panose="02020603050405020304" pitchFamily="18" charset="0"/>
              <a:sym typeface="Georgia"/>
            </a:endParaRPr>
          </a:p>
          <a:p>
            <a:pPr marL="0" lvl="0" indent="0" algn="just" rtl="0">
              <a:lnSpc>
                <a:spcPct val="167000"/>
              </a:lnSpc>
              <a:spcBef>
                <a:spcPts val="1800"/>
              </a:spcBef>
              <a:spcAft>
                <a:spcPts val="0"/>
              </a:spcAft>
              <a:buClr>
                <a:schemeClr val="dk1"/>
              </a:buClr>
              <a:buSzPts val="1100"/>
              <a:buFont typeface="Arial" panose="02080604020202020204" charset="0"/>
              <a:buNone/>
            </a:pPr>
            <a:r>
              <a:rPr lang="en-GB" sz="1050" dirty="0">
                <a:solidFill>
                  <a:schemeClr val="dk1"/>
                </a:solidFill>
                <a:highlight>
                  <a:srgbClr val="FFFFFF"/>
                </a:highlight>
                <a:latin typeface="Times New Roman" panose="02020603050405020304" pitchFamily="18" charset="0"/>
                <a:ea typeface="Georgia"/>
                <a:cs typeface="Times New Roman" panose="02020603050405020304" pitchFamily="18" charset="0"/>
                <a:sym typeface="Georgia"/>
              </a:rPr>
              <a:t>Further, like the simple RNN, it is also very slow to train, and perhaps even slower. These systems take input sequentially one by one, which doesn’t use up GPUs very well, which are designed for parallel computation.</a:t>
            </a:r>
            <a:endParaRPr sz="1050" dirty="0">
              <a:solidFill>
                <a:schemeClr val="dk1"/>
              </a:solidFill>
              <a:highlight>
                <a:srgbClr val="FFFFFF"/>
              </a:highlight>
              <a:latin typeface="Times New Roman" panose="02020603050405020304" pitchFamily="18" charset="0"/>
              <a:ea typeface="Georgia"/>
              <a:cs typeface="Times New Roman" panose="02020603050405020304" pitchFamily="18" charset="0"/>
              <a:sym typeface="Georgia"/>
            </a:endParaRPr>
          </a:p>
        </p:txBody>
      </p:sp>
      <p:pic>
        <p:nvPicPr>
          <p:cNvPr id="5" name="Google Shape;55;p13"/>
          <p:cNvPicPr preferRelativeResize="0"/>
          <p:nvPr/>
        </p:nvPicPr>
        <p:blipFill>
          <a:blip r:embed="rId3"/>
          <a:stretch>
            <a:fillRect/>
          </a:stretch>
        </p:blipFill>
        <p:spPr>
          <a:xfrm>
            <a:off x="167228" y="147457"/>
            <a:ext cx="8839200" cy="552450"/>
          </a:xfrm>
          <a:prstGeom prst="rect">
            <a:avLst/>
          </a:prstGeom>
          <a:noFill/>
          <a:ln>
            <a:noFill/>
          </a:ln>
        </p:spPr>
      </p:pic>
      <p:pic>
        <p:nvPicPr>
          <p:cNvPr id="2" name="Google Shape;93;p19">
            <a:extLst>
              <a:ext uri="{FF2B5EF4-FFF2-40B4-BE49-F238E27FC236}">
                <a16:creationId xmlns:a16="http://schemas.microsoft.com/office/drawing/2014/main" id="{3323B807-22D5-3B3B-1143-FEAF9382A6C3}"/>
              </a:ext>
            </a:extLst>
          </p:cNvPr>
          <p:cNvPicPr preferRelativeResize="0"/>
          <p:nvPr/>
        </p:nvPicPr>
        <p:blipFill>
          <a:blip r:embed="rId4"/>
          <a:stretch>
            <a:fillRect/>
          </a:stretch>
        </p:blipFill>
        <p:spPr>
          <a:xfrm>
            <a:off x="4359464" y="1492696"/>
            <a:ext cx="4442704" cy="275417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TotalTime>
  <Words>2326</Words>
  <Application>Microsoft Macintosh PowerPoint</Application>
  <PresentationFormat>On-screen Show (16:9)</PresentationFormat>
  <Paragraphs>192</Paragraphs>
  <Slides>31</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Times New Roman</vt:lpstr>
      <vt:lpstr>Arial</vt:lpstr>
      <vt:lpstr>TimesNewRomanPS</vt:lpstr>
      <vt:lpstr>TimesNewRomanPSMT</vt:lpstr>
      <vt:lpstr>Georgia</vt:lpstr>
      <vt:lpstr>Simple Light</vt:lpstr>
      <vt:lpstr>PowerPoint Presentation</vt:lpstr>
      <vt:lpstr>PowerPoint Presentation</vt:lpstr>
      <vt:lpstr>PowerPoint Presentation</vt:lpstr>
      <vt:lpstr>PowerPoint Presentation</vt:lpstr>
      <vt:lpstr>"Ship Trajectory Prediction and Analysis through Integration of Automatic Identification System (AIS) and Synthetic Aperture Radar (SAR) Data using Transformer-Based Deep Learning Models"</vt:lpstr>
      <vt:lpstr>PowerPoint Presentation</vt:lpstr>
      <vt:lpstr>PowerPoint Presentation</vt:lpstr>
      <vt:lpstr>RNN ( Recurrent Neural Network ) </vt:lpstr>
      <vt:lpstr>LSTMs (Long Short-Term Memory)  </vt:lpstr>
      <vt:lpstr>PowerPoint Presentation</vt:lpstr>
      <vt:lpstr>PowerPoint Presentation</vt:lpstr>
      <vt:lpstr>                                Why Transformer</vt:lpstr>
      <vt:lpstr>PowerPoint Presentation</vt:lpstr>
      <vt:lpstr>Transformer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sac</dc:creator>
  <cp:lastModifiedBy>Microsoft Office User</cp:lastModifiedBy>
  <cp:revision>15</cp:revision>
  <dcterms:created xsi:type="dcterms:W3CDTF">2024-02-19T14:16:41Z</dcterms:created>
  <dcterms:modified xsi:type="dcterms:W3CDTF">2024-05-07T04:37:11Z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1033-10.1.0.5503</vt:lpwstr>
  </property>
</Properties>
</file>